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9" r:id="rId4"/>
  </p:sldMasterIdLst>
  <p:notesMasterIdLst>
    <p:notesMasterId r:id="rId54"/>
  </p:notesMasterIdLst>
  <p:handoutMasterIdLst>
    <p:handoutMasterId r:id="rId55"/>
  </p:handoutMasterIdLst>
  <p:sldIdLst>
    <p:sldId id="257" r:id="rId5"/>
    <p:sldId id="394" r:id="rId6"/>
    <p:sldId id="444" r:id="rId7"/>
    <p:sldId id="445" r:id="rId8"/>
    <p:sldId id="413" r:id="rId9"/>
    <p:sldId id="398" r:id="rId10"/>
    <p:sldId id="421" r:id="rId11"/>
    <p:sldId id="399" r:id="rId12"/>
    <p:sldId id="405" r:id="rId13"/>
    <p:sldId id="402" r:id="rId14"/>
    <p:sldId id="416" r:id="rId15"/>
    <p:sldId id="404" r:id="rId16"/>
    <p:sldId id="418" r:id="rId17"/>
    <p:sldId id="407" r:id="rId18"/>
    <p:sldId id="408" r:id="rId19"/>
    <p:sldId id="410" r:id="rId20"/>
    <p:sldId id="417" r:id="rId21"/>
    <p:sldId id="411" r:id="rId22"/>
    <p:sldId id="419" r:id="rId23"/>
    <p:sldId id="412" r:id="rId24"/>
    <p:sldId id="420" r:id="rId25"/>
    <p:sldId id="450" r:id="rId26"/>
    <p:sldId id="451" r:id="rId27"/>
    <p:sldId id="447" r:id="rId28"/>
    <p:sldId id="452" r:id="rId29"/>
    <p:sldId id="453" r:id="rId30"/>
    <p:sldId id="456" r:id="rId31"/>
    <p:sldId id="454" r:id="rId32"/>
    <p:sldId id="449" r:id="rId33"/>
    <p:sldId id="414" r:id="rId34"/>
    <p:sldId id="423" r:id="rId35"/>
    <p:sldId id="424" r:id="rId36"/>
    <p:sldId id="425" r:id="rId37"/>
    <p:sldId id="428" r:id="rId38"/>
    <p:sldId id="426" r:id="rId39"/>
    <p:sldId id="427" r:id="rId40"/>
    <p:sldId id="429" r:id="rId41"/>
    <p:sldId id="430" r:id="rId42"/>
    <p:sldId id="431" r:id="rId43"/>
    <p:sldId id="457" r:id="rId44"/>
    <p:sldId id="436" r:id="rId45"/>
    <p:sldId id="433" r:id="rId46"/>
    <p:sldId id="434" r:id="rId47"/>
    <p:sldId id="437" r:id="rId48"/>
    <p:sldId id="438" r:id="rId49"/>
    <p:sldId id="442" r:id="rId50"/>
    <p:sldId id="443" r:id="rId51"/>
    <p:sldId id="406" r:id="rId52"/>
    <p:sldId id="44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8DA"/>
    <a:srgbClr val="37335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94577"/>
  </p:normalViewPr>
  <p:slideViewPr>
    <p:cSldViewPr snapToGrid="0">
      <p:cViewPr varScale="1">
        <p:scale>
          <a:sx n="72" d="100"/>
          <a:sy n="72" d="100"/>
        </p:scale>
        <p:origin x="276" y="72"/>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 Hoefs" userId="f358853b-baf7-49ee-8a4c-2fd1fe37fd21" providerId="ADAL" clId="{01F4A573-38A7-4251-AEAA-AE40B2E664B6}"/>
    <pc:docChg chg="custSel modSld">
      <pc:chgData name="Sue Hoefs" userId="f358853b-baf7-49ee-8a4c-2fd1fe37fd21" providerId="ADAL" clId="{01F4A573-38A7-4251-AEAA-AE40B2E664B6}" dt="2024-05-10T14:08:25.430" v="9" actId="14100"/>
      <pc:docMkLst>
        <pc:docMk/>
      </pc:docMkLst>
      <pc:sldChg chg="delSp modSp mod delAnim">
        <pc:chgData name="Sue Hoefs" userId="f358853b-baf7-49ee-8a4c-2fd1fe37fd21" providerId="ADAL" clId="{01F4A573-38A7-4251-AEAA-AE40B2E664B6}" dt="2024-05-10T14:08:25.430" v="9" actId="14100"/>
        <pc:sldMkLst>
          <pc:docMk/>
          <pc:sldMk cId="1226455417" sldId="406"/>
        </pc:sldMkLst>
        <pc:picChg chg="mod">
          <ac:chgData name="Sue Hoefs" userId="f358853b-baf7-49ee-8a4c-2fd1fe37fd21" providerId="ADAL" clId="{01F4A573-38A7-4251-AEAA-AE40B2E664B6}" dt="2024-05-10T14:08:25.430" v="9" actId="14100"/>
          <ac:picMkLst>
            <pc:docMk/>
            <pc:sldMk cId="1226455417" sldId="406"/>
            <ac:picMk id="6" creationId="{CE98FEAB-94A9-969D-27EF-760AD9619B7F}"/>
          </ac:picMkLst>
        </pc:picChg>
        <pc:picChg chg="del mod">
          <ac:chgData name="Sue Hoefs" userId="f358853b-baf7-49ee-8a4c-2fd1fe37fd21" providerId="ADAL" clId="{01F4A573-38A7-4251-AEAA-AE40B2E664B6}" dt="2024-05-10T14:08:16.650" v="7" actId="478"/>
          <ac:picMkLst>
            <pc:docMk/>
            <pc:sldMk cId="1226455417" sldId="406"/>
            <ac:picMk id="12" creationId="{DFB0B2F3-48E9-E7A0-685B-0CAE907A31FF}"/>
          </ac:picMkLst>
        </pc:picChg>
      </pc:sldChg>
      <pc:sldChg chg="modSp mod">
        <pc:chgData name="Sue Hoefs" userId="f358853b-baf7-49ee-8a4c-2fd1fe37fd21" providerId="ADAL" clId="{01F4A573-38A7-4251-AEAA-AE40B2E664B6}" dt="2024-05-10T14:08:06.429" v="5" actId="20577"/>
        <pc:sldMkLst>
          <pc:docMk/>
          <pc:sldMk cId="1073097215" sldId="420"/>
        </pc:sldMkLst>
        <pc:spChg chg="mod">
          <ac:chgData name="Sue Hoefs" userId="f358853b-baf7-49ee-8a4c-2fd1fe37fd21" providerId="ADAL" clId="{01F4A573-38A7-4251-AEAA-AE40B2E664B6}" dt="2024-05-10T14:08:06.429" v="5" actId="20577"/>
          <ac:spMkLst>
            <pc:docMk/>
            <pc:sldMk cId="1073097215" sldId="420"/>
            <ac:spMk id="2" creationId="{0004B54F-7032-4F9E-CD5B-FD4FEA262559}"/>
          </ac:spMkLst>
        </pc:spChg>
      </pc:sldChg>
    </pc:docChg>
  </pc:docChgLst>
</pc:chgInfo>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739F1E-07C2-41DC-9A7F-BE834C3B20A1}"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F0349712-D85A-47C6-99CF-B04622B6BCBC}">
      <dgm:prSet/>
      <dgm:spPr/>
      <dgm:t>
        <a:bodyPr/>
        <a:lstStyle/>
        <a:p>
          <a:r>
            <a:rPr lang="en-US" dirty="0"/>
            <a:t>Obstructive sleep apnea (OSA) is a disorder characterized by apneas and hypopneas due to repetitive collapse of the upper airway during sleep.</a:t>
          </a:r>
        </a:p>
      </dgm:t>
    </dgm:pt>
    <dgm:pt modelId="{EF32C9BD-D104-4F13-9CD8-0E7DC41BEC5B}" type="parTrans" cxnId="{1CFB130A-B22C-48A4-8D4B-699068FC39F0}">
      <dgm:prSet/>
      <dgm:spPr/>
      <dgm:t>
        <a:bodyPr/>
        <a:lstStyle/>
        <a:p>
          <a:endParaRPr lang="en-US"/>
        </a:p>
      </dgm:t>
    </dgm:pt>
    <dgm:pt modelId="{EC94B364-4A43-4ECB-9B3C-EA39E201C6DD}" type="sibTrans" cxnId="{1CFB130A-B22C-48A4-8D4B-699068FC39F0}">
      <dgm:prSet/>
      <dgm:spPr/>
      <dgm:t>
        <a:bodyPr/>
        <a:lstStyle/>
        <a:p>
          <a:pPr rtl="0"/>
          <a:endParaRPr lang="en-US"/>
        </a:p>
      </dgm:t>
    </dgm:pt>
    <dgm:pt modelId="{C7C45A03-7310-4918-88CD-7AFCD90171FC}">
      <dgm:prSet/>
      <dgm:spPr/>
      <dgm:t>
        <a:bodyPr/>
        <a:lstStyle/>
        <a:p>
          <a:r>
            <a:rPr lang="en-US" dirty="0"/>
            <a:t>After a patient is diagnosed with OSA, the current standard of practice involves performing an attended polysomnography (PSG), during which positive airway pressure is adjusted throughout the recording period to determine the optimal pressure for maintaining upper airway patency</a:t>
          </a:r>
        </a:p>
      </dgm:t>
    </dgm:pt>
    <dgm:pt modelId="{C954A4EE-2A4E-4BCD-AB94-B22EA45E191B}" type="parTrans" cxnId="{CA008489-C810-4EAB-B756-21DCA69427E4}">
      <dgm:prSet/>
      <dgm:spPr/>
      <dgm:t>
        <a:bodyPr/>
        <a:lstStyle/>
        <a:p>
          <a:endParaRPr lang="en-US"/>
        </a:p>
      </dgm:t>
    </dgm:pt>
    <dgm:pt modelId="{DE86D8F9-16EB-4E8B-A68A-6D500AF75577}" type="sibTrans" cxnId="{CA008489-C810-4EAB-B756-21DCA69427E4}">
      <dgm:prSet/>
      <dgm:spPr/>
      <dgm:t>
        <a:bodyPr/>
        <a:lstStyle/>
        <a:p>
          <a:endParaRPr lang="en-US"/>
        </a:p>
      </dgm:t>
    </dgm:pt>
    <dgm:pt modelId="{EA0D0E55-664B-40F2-AD33-F4C8C7AD1B47}">
      <dgm:prSet/>
      <dgm:spPr/>
      <dgm:t>
        <a:bodyPr/>
        <a:lstStyle/>
        <a:p>
          <a:r>
            <a:rPr lang="en-US" dirty="0"/>
            <a:t>The initiation of PAP therapy requires selection of a mode of PAP  (e.g., continuous or bilevel PAP) and titration of pressure to reduce and/or eliminate obstructive events to an acceptable level during sleep.</a:t>
          </a:r>
        </a:p>
      </dgm:t>
    </dgm:pt>
    <dgm:pt modelId="{9429298B-CA08-49EC-ABCA-BA9C3737D7F3}" type="parTrans" cxnId="{E18D1B60-67CD-4406-9761-A8BE9B05BA52}">
      <dgm:prSet/>
      <dgm:spPr/>
      <dgm:t>
        <a:bodyPr/>
        <a:lstStyle/>
        <a:p>
          <a:endParaRPr lang="en-US"/>
        </a:p>
      </dgm:t>
    </dgm:pt>
    <dgm:pt modelId="{5EDBC831-2F3F-49E9-A707-8E2B93E7CAAF}" type="sibTrans" cxnId="{E18D1B60-67CD-4406-9761-A8BE9B05BA52}">
      <dgm:prSet/>
      <dgm:spPr/>
      <dgm:t>
        <a:bodyPr/>
        <a:lstStyle/>
        <a:p>
          <a:endParaRPr lang="en-US"/>
        </a:p>
      </dgm:t>
    </dgm:pt>
    <dgm:pt modelId="{A6BC3401-CF4D-D145-B870-3E74F6929538}" type="pres">
      <dgm:prSet presAssocID="{E1739F1E-07C2-41DC-9A7F-BE834C3B20A1}" presName="outerComposite" presStyleCnt="0">
        <dgm:presLayoutVars>
          <dgm:chMax val="5"/>
          <dgm:dir/>
          <dgm:resizeHandles val="exact"/>
        </dgm:presLayoutVars>
      </dgm:prSet>
      <dgm:spPr/>
    </dgm:pt>
    <dgm:pt modelId="{02459F2E-8B09-9847-B62C-2753D2ED5491}" type="pres">
      <dgm:prSet presAssocID="{E1739F1E-07C2-41DC-9A7F-BE834C3B20A1}" presName="dummyMaxCanvas" presStyleCnt="0">
        <dgm:presLayoutVars/>
      </dgm:prSet>
      <dgm:spPr/>
    </dgm:pt>
    <dgm:pt modelId="{A7CFCEDC-20C7-EE47-BA96-22D9ACC71329}" type="pres">
      <dgm:prSet presAssocID="{E1739F1E-07C2-41DC-9A7F-BE834C3B20A1}" presName="ThreeNodes_1" presStyleLbl="node1" presStyleIdx="0" presStyleCnt="3">
        <dgm:presLayoutVars>
          <dgm:bulletEnabled val="1"/>
        </dgm:presLayoutVars>
      </dgm:prSet>
      <dgm:spPr/>
    </dgm:pt>
    <dgm:pt modelId="{5E0756BD-BEE9-3448-AA53-27CB377313DA}" type="pres">
      <dgm:prSet presAssocID="{E1739F1E-07C2-41DC-9A7F-BE834C3B20A1}" presName="ThreeNodes_2" presStyleLbl="node1" presStyleIdx="1" presStyleCnt="3">
        <dgm:presLayoutVars>
          <dgm:bulletEnabled val="1"/>
        </dgm:presLayoutVars>
      </dgm:prSet>
      <dgm:spPr/>
    </dgm:pt>
    <dgm:pt modelId="{D55442AB-1316-C444-94CE-6EC38DA2D7B1}" type="pres">
      <dgm:prSet presAssocID="{E1739F1E-07C2-41DC-9A7F-BE834C3B20A1}" presName="ThreeNodes_3" presStyleLbl="node1" presStyleIdx="2" presStyleCnt="3">
        <dgm:presLayoutVars>
          <dgm:bulletEnabled val="1"/>
        </dgm:presLayoutVars>
      </dgm:prSet>
      <dgm:spPr/>
    </dgm:pt>
    <dgm:pt modelId="{67F7B212-63B0-294E-9C39-D6DC0927B59F}" type="pres">
      <dgm:prSet presAssocID="{E1739F1E-07C2-41DC-9A7F-BE834C3B20A1}" presName="ThreeConn_1-2" presStyleLbl="fgAccFollowNode1" presStyleIdx="0" presStyleCnt="2">
        <dgm:presLayoutVars>
          <dgm:bulletEnabled val="1"/>
        </dgm:presLayoutVars>
      </dgm:prSet>
      <dgm:spPr/>
    </dgm:pt>
    <dgm:pt modelId="{85D864C6-BE02-7545-94D4-67A54E5783B1}" type="pres">
      <dgm:prSet presAssocID="{E1739F1E-07C2-41DC-9A7F-BE834C3B20A1}" presName="ThreeConn_2-3" presStyleLbl="fgAccFollowNode1" presStyleIdx="1" presStyleCnt="2">
        <dgm:presLayoutVars>
          <dgm:bulletEnabled val="1"/>
        </dgm:presLayoutVars>
      </dgm:prSet>
      <dgm:spPr/>
    </dgm:pt>
    <dgm:pt modelId="{934358D0-02B0-B041-BFE9-BDFA7D6D63D4}" type="pres">
      <dgm:prSet presAssocID="{E1739F1E-07C2-41DC-9A7F-BE834C3B20A1}" presName="ThreeNodes_1_text" presStyleLbl="node1" presStyleIdx="2" presStyleCnt="3">
        <dgm:presLayoutVars>
          <dgm:bulletEnabled val="1"/>
        </dgm:presLayoutVars>
      </dgm:prSet>
      <dgm:spPr/>
    </dgm:pt>
    <dgm:pt modelId="{4C4D8B52-DB97-714D-8721-0776C4A7182E}" type="pres">
      <dgm:prSet presAssocID="{E1739F1E-07C2-41DC-9A7F-BE834C3B20A1}" presName="ThreeNodes_2_text" presStyleLbl="node1" presStyleIdx="2" presStyleCnt="3">
        <dgm:presLayoutVars>
          <dgm:bulletEnabled val="1"/>
        </dgm:presLayoutVars>
      </dgm:prSet>
      <dgm:spPr/>
    </dgm:pt>
    <dgm:pt modelId="{A8BFAB29-0220-2043-B0BA-4E8C1EFDB56D}" type="pres">
      <dgm:prSet presAssocID="{E1739F1E-07C2-41DC-9A7F-BE834C3B20A1}" presName="ThreeNodes_3_text" presStyleLbl="node1" presStyleIdx="2" presStyleCnt="3">
        <dgm:presLayoutVars>
          <dgm:bulletEnabled val="1"/>
        </dgm:presLayoutVars>
      </dgm:prSet>
      <dgm:spPr/>
    </dgm:pt>
  </dgm:ptLst>
  <dgm:cxnLst>
    <dgm:cxn modelId="{1CFB130A-B22C-48A4-8D4B-699068FC39F0}" srcId="{E1739F1E-07C2-41DC-9A7F-BE834C3B20A1}" destId="{F0349712-D85A-47C6-99CF-B04622B6BCBC}" srcOrd="0" destOrd="0" parTransId="{EF32C9BD-D104-4F13-9CD8-0E7DC41BEC5B}" sibTransId="{EC94B364-4A43-4ECB-9B3C-EA39E201C6DD}"/>
    <dgm:cxn modelId="{0A60452D-6FBB-DB47-8BF9-2588BA1AD500}" type="presOf" srcId="{EA0D0E55-664B-40F2-AD33-F4C8C7AD1B47}" destId="{D55442AB-1316-C444-94CE-6EC38DA2D7B1}" srcOrd="0" destOrd="0" presId="urn:microsoft.com/office/officeart/2005/8/layout/vProcess5"/>
    <dgm:cxn modelId="{E18D1B60-67CD-4406-9761-A8BE9B05BA52}" srcId="{E1739F1E-07C2-41DC-9A7F-BE834C3B20A1}" destId="{EA0D0E55-664B-40F2-AD33-F4C8C7AD1B47}" srcOrd="2" destOrd="0" parTransId="{9429298B-CA08-49EC-ABCA-BA9C3737D7F3}" sibTransId="{5EDBC831-2F3F-49E9-A707-8E2B93E7CAAF}"/>
    <dgm:cxn modelId="{3AC26387-4887-FC47-B1D3-8AA5493D4313}" type="presOf" srcId="{EC94B364-4A43-4ECB-9B3C-EA39E201C6DD}" destId="{67F7B212-63B0-294E-9C39-D6DC0927B59F}" srcOrd="0" destOrd="0" presId="urn:microsoft.com/office/officeart/2005/8/layout/vProcess5"/>
    <dgm:cxn modelId="{3853B087-5EFB-0D40-A9A7-0704F228B4D1}" type="presOf" srcId="{F0349712-D85A-47C6-99CF-B04622B6BCBC}" destId="{934358D0-02B0-B041-BFE9-BDFA7D6D63D4}" srcOrd="1" destOrd="0" presId="urn:microsoft.com/office/officeart/2005/8/layout/vProcess5"/>
    <dgm:cxn modelId="{CA008489-C810-4EAB-B756-21DCA69427E4}" srcId="{E1739F1E-07C2-41DC-9A7F-BE834C3B20A1}" destId="{C7C45A03-7310-4918-88CD-7AFCD90171FC}" srcOrd="1" destOrd="0" parTransId="{C954A4EE-2A4E-4BCD-AB94-B22EA45E191B}" sibTransId="{DE86D8F9-16EB-4E8B-A68A-6D500AF75577}"/>
    <dgm:cxn modelId="{6D097799-3D3D-8F41-A3A3-2A25A80AFBC5}" type="presOf" srcId="{C7C45A03-7310-4918-88CD-7AFCD90171FC}" destId="{5E0756BD-BEE9-3448-AA53-27CB377313DA}" srcOrd="0" destOrd="0" presId="urn:microsoft.com/office/officeart/2005/8/layout/vProcess5"/>
    <dgm:cxn modelId="{3C48A99D-9685-304B-AD0E-35F45A5F7A25}" type="presOf" srcId="{C7C45A03-7310-4918-88CD-7AFCD90171FC}" destId="{4C4D8B52-DB97-714D-8721-0776C4A7182E}" srcOrd="1" destOrd="0" presId="urn:microsoft.com/office/officeart/2005/8/layout/vProcess5"/>
    <dgm:cxn modelId="{A7F30BB3-0D04-D34F-A6F1-133DDBC27E3E}" type="presOf" srcId="{EA0D0E55-664B-40F2-AD33-F4C8C7AD1B47}" destId="{A8BFAB29-0220-2043-B0BA-4E8C1EFDB56D}" srcOrd="1" destOrd="0" presId="urn:microsoft.com/office/officeart/2005/8/layout/vProcess5"/>
    <dgm:cxn modelId="{5C2B07BF-C7CC-9144-88D3-C5E4DC4846E7}" type="presOf" srcId="{E1739F1E-07C2-41DC-9A7F-BE834C3B20A1}" destId="{A6BC3401-CF4D-D145-B870-3E74F6929538}" srcOrd="0" destOrd="0" presId="urn:microsoft.com/office/officeart/2005/8/layout/vProcess5"/>
    <dgm:cxn modelId="{118D47ED-FECD-4745-AB33-2E28A276781E}" type="presOf" srcId="{DE86D8F9-16EB-4E8B-A68A-6D500AF75577}" destId="{85D864C6-BE02-7545-94D4-67A54E5783B1}" srcOrd="0" destOrd="0" presId="urn:microsoft.com/office/officeart/2005/8/layout/vProcess5"/>
    <dgm:cxn modelId="{4222A8EF-A2E7-554E-BB70-140C090CF3C4}" type="presOf" srcId="{F0349712-D85A-47C6-99CF-B04622B6BCBC}" destId="{A7CFCEDC-20C7-EE47-BA96-22D9ACC71329}" srcOrd="0" destOrd="0" presId="urn:microsoft.com/office/officeart/2005/8/layout/vProcess5"/>
    <dgm:cxn modelId="{A2F724B9-13EC-E54F-95A6-38D59D01C756}" type="presParOf" srcId="{A6BC3401-CF4D-D145-B870-3E74F6929538}" destId="{02459F2E-8B09-9847-B62C-2753D2ED5491}" srcOrd="0" destOrd="0" presId="urn:microsoft.com/office/officeart/2005/8/layout/vProcess5"/>
    <dgm:cxn modelId="{2501BFE7-AB5F-B24B-8385-7D7D7D11DDEF}" type="presParOf" srcId="{A6BC3401-CF4D-D145-B870-3E74F6929538}" destId="{A7CFCEDC-20C7-EE47-BA96-22D9ACC71329}" srcOrd="1" destOrd="0" presId="urn:microsoft.com/office/officeart/2005/8/layout/vProcess5"/>
    <dgm:cxn modelId="{0CC2CBB9-C623-8E42-B54E-93A1A13A0C39}" type="presParOf" srcId="{A6BC3401-CF4D-D145-B870-3E74F6929538}" destId="{5E0756BD-BEE9-3448-AA53-27CB377313DA}" srcOrd="2" destOrd="0" presId="urn:microsoft.com/office/officeart/2005/8/layout/vProcess5"/>
    <dgm:cxn modelId="{BAA6BB14-6627-6D4A-A550-E1F991E78BB5}" type="presParOf" srcId="{A6BC3401-CF4D-D145-B870-3E74F6929538}" destId="{D55442AB-1316-C444-94CE-6EC38DA2D7B1}" srcOrd="3" destOrd="0" presId="urn:microsoft.com/office/officeart/2005/8/layout/vProcess5"/>
    <dgm:cxn modelId="{6F2AA86A-138F-614F-B7D3-C7E82BDB83DC}" type="presParOf" srcId="{A6BC3401-CF4D-D145-B870-3E74F6929538}" destId="{67F7B212-63B0-294E-9C39-D6DC0927B59F}" srcOrd="4" destOrd="0" presId="urn:microsoft.com/office/officeart/2005/8/layout/vProcess5"/>
    <dgm:cxn modelId="{F281812E-2BC4-054A-B890-5A41AADA046B}" type="presParOf" srcId="{A6BC3401-CF4D-D145-B870-3E74F6929538}" destId="{85D864C6-BE02-7545-94D4-67A54E5783B1}" srcOrd="5" destOrd="0" presId="urn:microsoft.com/office/officeart/2005/8/layout/vProcess5"/>
    <dgm:cxn modelId="{1E0F0201-AEF2-5149-8FC4-E1C81052DD8A}" type="presParOf" srcId="{A6BC3401-CF4D-D145-B870-3E74F6929538}" destId="{934358D0-02B0-B041-BFE9-BDFA7D6D63D4}" srcOrd="6" destOrd="0" presId="urn:microsoft.com/office/officeart/2005/8/layout/vProcess5"/>
    <dgm:cxn modelId="{B8E7BC4B-9F6E-FA43-A690-8A614D187C7D}" type="presParOf" srcId="{A6BC3401-CF4D-D145-B870-3E74F6929538}" destId="{4C4D8B52-DB97-714D-8721-0776C4A7182E}" srcOrd="7" destOrd="0" presId="urn:microsoft.com/office/officeart/2005/8/layout/vProcess5"/>
    <dgm:cxn modelId="{C8424411-7766-744D-8B45-A40E26246DD1}" type="presParOf" srcId="{A6BC3401-CF4D-D145-B870-3E74F6929538}" destId="{A8BFAB29-0220-2043-B0BA-4E8C1EFDB56D}"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0E7EFD-9EDF-4993-B0BE-E485344C678C}" type="doc">
      <dgm:prSet loTypeId="urn:microsoft.com/office/officeart/2005/8/layout/default" loCatId="list" qsTypeId="urn:microsoft.com/office/officeart/2005/8/quickstyle/simple4" qsCatId="simple" csTypeId="urn:microsoft.com/office/officeart/2005/8/colors/accent0_3" csCatId="mainScheme" phldr="1"/>
      <dgm:spPr/>
      <dgm:t>
        <a:bodyPr/>
        <a:lstStyle/>
        <a:p>
          <a:endParaRPr lang="en-US"/>
        </a:p>
      </dgm:t>
    </dgm:pt>
    <dgm:pt modelId="{AAD6BDED-71A6-412A-9E3E-519DE03724D6}">
      <dgm:prSet/>
      <dgm:spPr/>
      <dgm:t>
        <a:bodyPr/>
        <a:lstStyle/>
        <a:p>
          <a:r>
            <a:rPr lang="en-US" b="0" i="0" dirty="0"/>
            <a:t>● Male sex . </a:t>
          </a:r>
        </a:p>
        <a:p>
          <a:r>
            <a:rPr lang="en-US" b="0" i="0" dirty="0"/>
            <a:t>                                                                            ● Older age .</a:t>
          </a:r>
          <a:endParaRPr lang="en-US" dirty="0"/>
        </a:p>
      </dgm:t>
    </dgm:pt>
    <dgm:pt modelId="{17857664-CD6F-4CF0-9ED1-D66B09281D0F}" type="parTrans" cxnId="{7DB27AB2-8189-47A2-AC0C-3BE1D0BD1645}">
      <dgm:prSet/>
      <dgm:spPr/>
      <dgm:t>
        <a:bodyPr/>
        <a:lstStyle/>
        <a:p>
          <a:endParaRPr lang="en-US"/>
        </a:p>
      </dgm:t>
    </dgm:pt>
    <dgm:pt modelId="{54D11DF2-D584-448C-8938-6F21CA6AB3DB}" type="sibTrans" cxnId="{7DB27AB2-8189-47A2-AC0C-3BE1D0BD1645}">
      <dgm:prSet/>
      <dgm:spPr/>
      <dgm:t>
        <a:bodyPr/>
        <a:lstStyle/>
        <a:p>
          <a:endParaRPr lang="en-US"/>
        </a:p>
      </dgm:t>
    </dgm:pt>
    <dgm:pt modelId="{5E7E602F-4C50-4630-8111-2BC9FA82C7DB}">
      <dgm:prSet/>
      <dgm:spPr/>
      <dgm:t>
        <a:bodyPr/>
        <a:lstStyle/>
        <a:p>
          <a:r>
            <a:rPr lang="en-US" b="0" i="0" dirty="0"/>
            <a:t>● Comorbid heart failure or coronary artery disease. </a:t>
          </a:r>
        </a:p>
        <a:p>
          <a:r>
            <a:rPr lang="en-US" b="0" i="0" dirty="0"/>
            <a:t>● Severe obstructive sleep apnea (OSA) .</a:t>
          </a:r>
          <a:endParaRPr lang="en-US" dirty="0"/>
        </a:p>
      </dgm:t>
    </dgm:pt>
    <dgm:pt modelId="{9F8118D7-D217-4F47-868F-89DB991FAE82}" type="parTrans" cxnId="{77A974A2-5FEC-4923-AEA6-EF8B2FA60BA5}">
      <dgm:prSet/>
      <dgm:spPr/>
      <dgm:t>
        <a:bodyPr/>
        <a:lstStyle/>
        <a:p>
          <a:endParaRPr lang="en-US"/>
        </a:p>
      </dgm:t>
    </dgm:pt>
    <dgm:pt modelId="{0E2E2288-AF83-4B70-B5D2-F773D91BD2D2}" type="sibTrans" cxnId="{77A974A2-5FEC-4923-AEA6-EF8B2FA60BA5}">
      <dgm:prSet/>
      <dgm:spPr/>
      <dgm:t>
        <a:bodyPr/>
        <a:lstStyle/>
        <a:p>
          <a:endParaRPr lang="en-US"/>
        </a:p>
      </dgm:t>
    </dgm:pt>
    <dgm:pt modelId="{9942DCFC-95B0-4BA8-8BC7-C1988773870A}">
      <dgm:prSet/>
      <dgm:spPr/>
      <dgm:t>
        <a:bodyPr/>
        <a:lstStyle/>
        <a:p>
          <a:r>
            <a:rPr lang="en-US" b="0" i="0" dirty="0"/>
            <a:t>● Presence of a mixture of obstructive, mixed, and central apneas during initial polysomnography .</a:t>
          </a:r>
          <a:endParaRPr lang="en-US" dirty="0"/>
        </a:p>
      </dgm:t>
    </dgm:pt>
    <dgm:pt modelId="{A801FC1C-23DC-40E6-AA97-361ACA26B541}" type="parTrans" cxnId="{6B0062FF-05A9-41CB-ADD3-9AC1715DD485}">
      <dgm:prSet/>
      <dgm:spPr/>
      <dgm:t>
        <a:bodyPr/>
        <a:lstStyle/>
        <a:p>
          <a:endParaRPr lang="en-US"/>
        </a:p>
      </dgm:t>
    </dgm:pt>
    <dgm:pt modelId="{28552031-2A8A-4FDC-842F-EAD852C7DED2}" type="sibTrans" cxnId="{6B0062FF-05A9-41CB-ADD3-9AC1715DD485}">
      <dgm:prSet/>
      <dgm:spPr/>
      <dgm:t>
        <a:bodyPr/>
        <a:lstStyle/>
        <a:p>
          <a:endParaRPr lang="en-US"/>
        </a:p>
      </dgm:t>
    </dgm:pt>
    <dgm:pt modelId="{E8F2F94C-978D-4E03-9D46-95CF7C6B5254}">
      <dgm:prSet/>
      <dgm:spPr/>
      <dgm:t>
        <a:bodyPr/>
        <a:lstStyle/>
        <a:p>
          <a:r>
            <a:rPr lang="en-US" b="0" i="0" dirty="0"/>
            <a:t>● Higher arousal index on baseline polysomnography.</a:t>
          </a:r>
        </a:p>
        <a:p>
          <a:r>
            <a:rPr lang="en-US" b="0" i="0" dirty="0"/>
            <a:t>● Use of higher levels of CPAP (</a:t>
          </a:r>
          <a:r>
            <a:rPr lang="en-US" b="0" i="0" dirty="0" err="1"/>
            <a:t>i.e</a:t>
          </a:r>
          <a:r>
            <a:rPr lang="en-US" b="0" i="0" dirty="0"/>
            <a:t>, over-titration) .</a:t>
          </a:r>
          <a:endParaRPr lang="en-US" dirty="0"/>
        </a:p>
      </dgm:t>
    </dgm:pt>
    <dgm:pt modelId="{14A68297-B209-4566-B5AC-B045E35109AE}" type="parTrans" cxnId="{B2128A41-F615-478C-AC81-F970FB8633E6}">
      <dgm:prSet/>
      <dgm:spPr/>
      <dgm:t>
        <a:bodyPr/>
        <a:lstStyle/>
        <a:p>
          <a:endParaRPr lang="en-US"/>
        </a:p>
      </dgm:t>
    </dgm:pt>
    <dgm:pt modelId="{26DB7B60-93A1-4A49-BC9D-AFDBFBF0973C}" type="sibTrans" cxnId="{B2128A41-F615-478C-AC81-F970FB8633E6}">
      <dgm:prSet/>
      <dgm:spPr/>
      <dgm:t>
        <a:bodyPr/>
        <a:lstStyle/>
        <a:p>
          <a:endParaRPr lang="en-US"/>
        </a:p>
      </dgm:t>
    </dgm:pt>
    <dgm:pt modelId="{3A92DF7F-4DDC-4F50-99ED-8BD833E06494}">
      <dgm:prSet/>
      <dgm:spPr/>
      <dgm:t>
        <a:bodyPr/>
        <a:lstStyle/>
        <a:p>
          <a:r>
            <a:rPr lang="en-US" b="0" i="0" dirty="0"/>
            <a:t>● Use of bilevel PAP or a high-pressure support level. </a:t>
          </a:r>
        </a:p>
        <a:p>
          <a:r>
            <a:rPr lang="en-US" b="0" i="0" dirty="0"/>
            <a:t>● High altitude .</a:t>
          </a:r>
          <a:endParaRPr lang="en-US" dirty="0"/>
        </a:p>
      </dgm:t>
    </dgm:pt>
    <dgm:pt modelId="{27931223-3E44-45BC-BB75-A1D7E545F342}" type="parTrans" cxnId="{6D64E0A2-05C6-4671-AA5E-A5CE990DB143}">
      <dgm:prSet/>
      <dgm:spPr/>
      <dgm:t>
        <a:bodyPr/>
        <a:lstStyle/>
        <a:p>
          <a:endParaRPr lang="en-US"/>
        </a:p>
      </dgm:t>
    </dgm:pt>
    <dgm:pt modelId="{6C53304A-FD71-4835-8196-E510A3E14763}" type="sibTrans" cxnId="{6D64E0A2-05C6-4671-AA5E-A5CE990DB143}">
      <dgm:prSet/>
      <dgm:spPr/>
      <dgm:t>
        <a:bodyPr/>
        <a:lstStyle/>
        <a:p>
          <a:endParaRPr lang="en-US"/>
        </a:p>
      </dgm:t>
    </dgm:pt>
    <dgm:pt modelId="{48DDF0AB-578C-4F23-9544-9775FC66854C}">
      <dgm:prSet/>
      <dgm:spPr/>
      <dgm:t>
        <a:bodyPr/>
        <a:lstStyle/>
        <a:p>
          <a:r>
            <a:rPr lang="en-US" b="0" i="0"/>
            <a:t>● Oral breathing.                                                                   ● Opioid use .</a:t>
          </a:r>
          <a:endParaRPr lang="en-US"/>
        </a:p>
      </dgm:t>
    </dgm:pt>
    <dgm:pt modelId="{98F7A9ED-FAAC-457E-A5DD-86CC9EACD8B9}" type="parTrans" cxnId="{E281E023-36EE-41C5-80AC-4F388EBD812F}">
      <dgm:prSet/>
      <dgm:spPr/>
      <dgm:t>
        <a:bodyPr/>
        <a:lstStyle/>
        <a:p>
          <a:endParaRPr lang="en-US"/>
        </a:p>
      </dgm:t>
    </dgm:pt>
    <dgm:pt modelId="{DD293DD3-CBB0-4EB4-B1D6-C367295E0AA6}" type="sibTrans" cxnId="{E281E023-36EE-41C5-80AC-4F388EBD812F}">
      <dgm:prSet/>
      <dgm:spPr/>
      <dgm:t>
        <a:bodyPr/>
        <a:lstStyle/>
        <a:p>
          <a:endParaRPr lang="en-US"/>
        </a:p>
      </dgm:t>
    </dgm:pt>
    <dgm:pt modelId="{D1FAC8A7-7257-413E-B601-E258BB4ECAB6}">
      <dgm:prSet/>
      <dgm:spPr/>
      <dgm:t>
        <a:bodyPr/>
        <a:lstStyle/>
        <a:p>
          <a:r>
            <a:rPr lang="en-US" b="0" i="0"/>
            <a:t>● Supine sleep position.                                                       ● Elevated nasal resistance with CPAP intolerance .</a:t>
          </a:r>
          <a:endParaRPr lang="en-US"/>
        </a:p>
      </dgm:t>
    </dgm:pt>
    <dgm:pt modelId="{119BE07A-F0E7-48D3-92D3-01610AF2A7CC}" type="parTrans" cxnId="{61058CB5-7D59-4092-A807-0700CBF5B595}">
      <dgm:prSet/>
      <dgm:spPr/>
      <dgm:t>
        <a:bodyPr/>
        <a:lstStyle/>
        <a:p>
          <a:endParaRPr lang="en-US"/>
        </a:p>
      </dgm:t>
    </dgm:pt>
    <dgm:pt modelId="{27682E0D-1E35-4519-A52C-4F5146263B08}" type="sibTrans" cxnId="{61058CB5-7D59-4092-A807-0700CBF5B595}">
      <dgm:prSet/>
      <dgm:spPr/>
      <dgm:t>
        <a:bodyPr/>
        <a:lstStyle/>
        <a:p>
          <a:endParaRPr lang="en-US"/>
        </a:p>
      </dgm:t>
    </dgm:pt>
    <dgm:pt modelId="{FDD4CF87-63C8-E345-B97A-2BB23087F868}" type="pres">
      <dgm:prSet presAssocID="{080E7EFD-9EDF-4993-B0BE-E485344C678C}" presName="diagram" presStyleCnt="0">
        <dgm:presLayoutVars>
          <dgm:dir/>
          <dgm:resizeHandles val="exact"/>
        </dgm:presLayoutVars>
      </dgm:prSet>
      <dgm:spPr/>
    </dgm:pt>
    <dgm:pt modelId="{92926F14-565E-F04F-A1BF-563749E23062}" type="pres">
      <dgm:prSet presAssocID="{AAD6BDED-71A6-412A-9E3E-519DE03724D6}" presName="node" presStyleLbl="node1" presStyleIdx="0" presStyleCnt="7">
        <dgm:presLayoutVars>
          <dgm:bulletEnabled val="1"/>
        </dgm:presLayoutVars>
      </dgm:prSet>
      <dgm:spPr/>
    </dgm:pt>
    <dgm:pt modelId="{D984B8AE-1D41-914D-8B5D-A8E4CDD022BF}" type="pres">
      <dgm:prSet presAssocID="{54D11DF2-D584-448C-8938-6F21CA6AB3DB}" presName="sibTrans" presStyleCnt="0"/>
      <dgm:spPr/>
    </dgm:pt>
    <dgm:pt modelId="{46F12C78-1D22-DB4B-BFEF-80B28999C839}" type="pres">
      <dgm:prSet presAssocID="{5E7E602F-4C50-4630-8111-2BC9FA82C7DB}" presName="node" presStyleLbl="node1" presStyleIdx="1" presStyleCnt="7">
        <dgm:presLayoutVars>
          <dgm:bulletEnabled val="1"/>
        </dgm:presLayoutVars>
      </dgm:prSet>
      <dgm:spPr/>
    </dgm:pt>
    <dgm:pt modelId="{54168A2D-4F62-404B-9E77-B6661002E5F9}" type="pres">
      <dgm:prSet presAssocID="{0E2E2288-AF83-4B70-B5D2-F773D91BD2D2}" presName="sibTrans" presStyleCnt="0"/>
      <dgm:spPr/>
    </dgm:pt>
    <dgm:pt modelId="{03B434B9-157E-C849-90C6-E924CF0CCEB3}" type="pres">
      <dgm:prSet presAssocID="{9942DCFC-95B0-4BA8-8BC7-C1988773870A}" presName="node" presStyleLbl="node1" presStyleIdx="2" presStyleCnt="7">
        <dgm:presLayoutVars>
          <dgm:bulletEnabled val="1"/>
        </dgm:presLayoutVars>
      </dgm:prSet>
      <dgm:spPr/>
    </dgm:pt>
    <dgm:pt modelId="{18A13E60-708B-E041-A428-27C0F2C7671C}" type="pres">
      <dgm:prSet presAssocID="{28552031-2A8A-4FDC-842F-EAD852C7DED2}" presName="sibTrans" presStyleCnt="0"/>
      <dgm:spPr/>
    </dgm:pt>
    <dgm:pt modelId="{266153EA-0D4A-A64B-A329-0BBB4B9405B3}" type="pres">
      <dgm:prSet presAssocID="{E8F2F94C-978D-4E03-9D46-95CF7C6B5254}" presName="node" presStyleLbl="node1" presStyleIdx="3" presStyleCnt="7">
        <dgm:presLayoutVars>
          <dgm:bulletEnabled val="1"/>
        </dgm:presLayoutVars>
      </dgm:prSet>
      <dgm:spPr/>
    </dgm:pt>
    <dgm:pt modelId="{D90D0BF7-97D0-D745-B1CB-EA8B2CC2ED33}" type="pres">
      <dgm:prSet presAssocID="{26DB7B60-93A1-4A49-BC9D-AFDBFBF0973C}" presName="sibTrans" presStyleCnt="0"/>
      <dgm:spPr/>
    </dgm:pt>
    <dgm:pt modelId="{70C4C0E6-0BA1-564E-8735-5545C1FE43D8}" type="pres">
      <dgm:prSet presAssocID="{3A92DF7F-4DDC-4F50-99ED-8BD833E06494}" presName="node" presStyleLbl="node1" presStyleIdx="4" presStyleCnt="7">
        <dgm:presLayoutVars>
          <dgm:bulletEnabled val="1"/>
        </dgm:presLayoutVars>
      </dgm:prSet>
      <dgm:spPr/>
    </dgm:pt>
    <dgm:pt modelId="{3ABBE4B6-B17C-7E46-ABAC-D34802EFF819}" type="pres">
      <dgm:prSet presAssocID="{6C53304A-FD71-4835-8196-E510A3E14763}" presName="sibTrans" presStyleCnt="0"/>
      <dgm:spPr/>
    </dgm:pt>
    <dgm:pt modelId="{62255670-7377-2C40-9911-5BB786E604C1}" type="pres">
      <dgm:prSet presAssocID="{48DDF0AB-578C-4F23-9544-9775FC66854C}" presName="node" presStyleLbl="node1" presStyleIdx="5" presStyleCnt="7">
        <dgm:presLayoutVars>
          <dgm:bulletEnabled val="1"/>
        </dgm:presLayoutVars>
      </dgm:prSet>
      <dgm:spPr/>
    </dgm:pt>
    <dgm:pt modelId="{FC6D6015-6727-AD48-89CC-48631DDCB108}" type="pres">
      <dgm:prSet presAssocID="{DD293DD3-CBB0-4EB4-B1D6-C367295E0AA6}" presName="sibTrans" presStyleCnt="0"/>
      <dgm:spPr/>
    </dgm:pt>
    <dgm:pt modelId="{575CCEB2-9A8F-8147-B2D8-5335857FCA5C}" type="pres">
      <dgm:prSet presAssocID="{D1FAC8A7-7257-413E-B601-E258BB4ECAB6}" presName="node" presStyleLbl="node1" presStyleIdx="6" presStyleCnt="7">
        <dgm:presLayoutVars>
          <dgm:bulletEnabled val="1"/>
        </dgm:presLayoutVars>
      </dgm:prSet>
      <dgm:spPr/>
    </dgm:pt>
  </dgm:ptLst>
  <dgm:cxnLst>
    <dgm:cxn modelId="{E281E023-36EE-41C5-80AC-4F388EBD812F}" srcId="{080E7EFD-9EDF-4993-B0BE-E485344C678C}" destId="{48DDF0AB-578C-4F23-9544-9775FC66854C}" srcOrd="5" destOrd="0" parTransId="{98F7A9ED-FAAC-457E-A5DD-86CC9EACD8B9}" sibTransId="{DD293DD3-CBB0-4EB4-B1D6-C367295E0AA6}"/>
    <dgm:cxn modelId="{B2128A41-F615-478C-AC81-F970FB8633E6}" srcId="{080E7EFD-9EDF-4993-B0BE-E485344C678C}" destId="{E8F2F94C-978D-4E03-9D46-95CF7C6B5254}" srcOrd="3" destOrd="0" parTransId="{14A68297-B209-4566-B5AC-B045E35109AE}" sibTransId="{26DB7B60-93A1-4A49-BC9D-AFDBFBF0973C}"/>
    <dgm:cxn modelId="{C67F2C42-AE22-424E-85BC-6EBBE4DA82A1}" type="presOf" srcId="{AAD6BDED-71A6-412A-9E3E-519DE03724D6}" destId="{92926F14-565E-F04F-A1BF-563749E23062}" srcOrd="0" destOrd="0" presId="urn:microsoft.com/office/officeart/2005/8/layout/default"/>
    <dgm:cxn modelId="{5F3DC749-594C-2D46-B7D2-3A8A1C19EF41}" type="presOf" srcId="{080E7EFD-9EDF-4993-B0BE-E485344C678C}" destId="{FDD4CF87-63C8-E345-B97A-2BB23087F868}" srcOrd="0" destOrd="0" presId="urn:microsoft.com/office/officeart/2005/8/layout/default"/>
    <dgm:cxn modelId="{B77B5384-C02F-0346-A54F-958C3EA46030}" type="presOf" srcId="{5E7E602F-4C50-4630-8111-2BC9FA82C7DB}" destId="{46F12C78-1D22-DB4B-BFEF-80B28999C839}" srcOrd="0" destOrd="0" presId="urn:microsoft.com/office/officeart/2005/8/layout/default"/>
    <dgm:cxn modelId="{77A974A2-5FEC-4923-AEA6-EF8B2FA60BA5}" srcId="{080E7EFD-9EDF-4993-B0BE-E485344C678C}" destId="{5E7E602F-4C50-4630-8111-2BC9FA82C7DB}" srcOrd="1" destOrd="0" parTransId="{9F8118D7-D217-4F47-868F-89DB991FAE82}" sibTransId="{0E2E2288-AF83-4B70-B5D2-F773D91BD2D2}"/>
    <dgm:cxn modelId="{6D64E0A2-05C6-4671-AA5E-A5CE990DB143}" srcId="{080E7EFD-9EDF-4993-B0BE-E485344C678C}" destId="{3A92DF7F-4DDC-4F50-99ED-8BD833E06494}" srcOrd="4" destOrd="0" parTransId="{27931223-3E44-45BC-BB75-A1D7E545F342}" sibTransId="{6C53304A-FD71-4835-8196-E510A3E14763}"/>
    <dgm:cxn modelId="{A42C43A7-7A17-0C4E-B0D9-E5B37598C7BF}" type="presOf" srcId="{E8F2F94C-978D-4E03-9D46-95CF7C6B5254}" destId="{266153EA-0D4A-A64B-A329-0BBB4B9405B3}" srcOrd="0" destOrd="0" presId="urn:microsoft.com/office/officeart/2005/8/layout/default"/>
    <dgm:cxn modelId="{7DB27AB2-8189-47A2-AC0C-3BE1D0BD1645}" srcId="{080E7EFD-9EDF-4993-B0BE-E485344C678C}" destId="{AAD6BDED-71A6-412A-9E3E-519DE03724D6}" srcOrd="0" destOrd="0" parTransId="{17857664-CD6F-4CF0-9ED1-D66B09281D0F}" sibTransId="{54D11DF2-D584-448C-8938-6F21CA6AB3DB}"/>
    <dgm:cxn modelId="{61058CB5-7D59-4092-A807-0700CBF5B595}" srcId="{080E7EFD-9EDF-4993-B0BE-E485344C678C}" destId="{D1FAC8A7-7257-413E-B601-E258BB4ECAB6}" srcOrd="6" destOrd="0" parTransId="{119BE07A-F0E7-48D3-92D3-01610AF2A7CC}" sibTransId="{27682E0D-1E35-4519-A52C-4F5146263B08}"/>
    <dgm:cxn modelId="{C416B8BA-7076-4D40-B803-78A0E9788EC3}" type="presOf" srcId="{3A92DF7F-4DDC-4F50-99ED-8BD833E06494}" destId="{70C4C0E6-0BA1-564E-8735-5545C1FE43D8}" srcOrd="0" destOrd="0" presId="urn:microsoft.com/office/officeart/2005/8/layout/default"/>
    <dgm:cxn modelId="{A33D94D9-9ED3-9341-B254-773FA8AEDC84}" type="presOf" srcId="{D1FAC8A7-7257-413E-B601-E258BB4ECAB6}" destId="{575CCEB2-9A8F-8147-B2D8-5335857FCA5C}" srcOrd="0" destOrd="0" presId="urn:microsoft.com/office/officeart/2005/8/layout/default"/>
    <dgm:cxn modelId="{8BE4AEDD-D9C9-5848-8163-816046C438CE}" type="presOf" srcId="{9942DCFC-95B0-4BA8-8BC7-C1988773870A}" destId="{03B434B9-157E-C849-90C6-E924CF0CCEB3}" srcOrd="0" destOrd="0" presId="urn:microsoft.com/office/officeart/2005/8/layout/default"/>
    <dgm:cxn modelId="{9AB2CCFD-6CA1-EF42-A2F6-027FE06F2FBF}" type="presOf" srcId="{48DDF0AB-578C-4F23-9544-9775FC66854C}" destId="{62255670-7377-2C40-9911-5BB786E604C1}" srcOrd="0" destOrd="0" presId="urn:microsoft.com/office/officeart/2005/8/layout/default"/>
    <dgm:cxn modelId="{6B0062FF-05A9-41CB-ADD3-9AC1715DD485}" srcId="{080E7EFD-9EDF-4993-B0BE-E485344C678C}" destId="{9942DCFC-95B0-4BA8-8BC7-C1988773870A}" srcOrd="2" destOrd="0" parTransId="{A801FC1C-23DC-40E6-AA97-361ACA26B541}" sibTransId="{28552031-2A8A-4FDC-842F-EAD852C7DED2}"/>
    <dgm:cxn modelId="{ED01E894-ACA6-C749-A725-812247A58A00}" type="presParOf" srcId="{FDD4CF87-63C8-E345-B97A-2BB23087F868}" destId="{92926F14-565E-F04F-A1BF-563749E23062}" srcOrd="0" destOrd="0" presId="urn:microsoft.com/office/officeart/2005/8/layout/default"/>
    <dgm:cxn modelId="{931896A3-2DE7-F14A-A408-C896BB0F337E}" type="presParOf" srcId="{FDD4CF87-63C8-E345-B97A-2BB23087F868}" destId="{D984B8AE-1D41-914D-8B5D-A8E4CDD022BF}" srcOrd="1" destOrd="0" presId="urn:microsoft.com/office/officeart/2005/8/layout/default"/>
    <dgm:cxn modelId="{61351B92-6DD5-AA4A-85D1-6374E1CCEDB3}" type="presParOf" srcId="{FDD4CF87-63C8-E345-B97A-2BB23087F868}" destId="{46F12C78-1D22-DB4B-BFEF-80B28999C839}" srcOrd="2" destOrd="0" presId="urn:microsoft.com/office/officeart/2005/8/layout/default"/>
    <dgm:cxn modelId="{67B74926-3C27-7849-A364-DE538D7051B8}" type="presParOf" srcId="{FDD4CF87-63C8-E345-B97A-2BB23087F868}" destId="{54168A2D-4F62-404B-9E77-B6661002E5F9}" srcOrd="3" destOrd="0" presId="urn:microsoft.com/office/officeart/2005/8/layout/default"/>
    <dgm:cxn modelId="{9ED61C20-A628-3C4F-942F-918051FB32C7}" type="presParOf" srcId="{FDD4CF87-63C8-E345-B97A-2BB23087F868}" destId="{03B434B9-157E-C849-90C6-E924CF0CCEB3}" srcOrd="4" destOrd="0" presId="urn:microsoft.com/office/officeart/2005/8/layout/default"/>
    <dgm:cxn modelId="{BEA6A6B6-3F67-3942-8359-E8E05DC68949}" type="presParOf" srcId="{FDD4CF87-63C8-E345-B97A-2BB23087F868}" destId="{18A13E60-708B-E041-A428-27C0F2C7671C}" srcOrd="5" destOrd="0" presId="urn:microsoft.com/office/officeart/2005/8/layout/default"/>
    <dgm:cxn modelId="{B88A57C6-622A-E74B-81DE-D81CC736209A}" type="presParOf" srcId="{FDD4CF87-63C8-E345-B97A-2BB23087F868}" destId="{266153EA-0D4A-A64B-A329-0BBB4B9405B3}" srcOrd="6" destOrd="0" presId="urn:microsoft.com/office/officeart/2005/8/layout/default"/>
    <dgm:cxn modelId="{64509CA6-634B-AE46-B5FA-8026D1D1AF8C}" type="presParOf" srcId="{FDD4CF87-63C8-E345-B97A-2BB23087F868}" destId="{D90D0BF7-97D0-D745-B1CB-EA8B2CC2ED33}" srcOrd="7" destOrd="0" presId="urn:microsoft.com/office/officeart/2005/8/layout/default"/>
    <dgm:cxn modelId="{CE5CD934-F42F-6A45-9775-EAFC186689BE}" type="presParOf" srcId="{FDD4CF87-63C8-E345-B97A-2BB23087F868}" destId="{70C4C0E6-0BA1-564E-8735-5545C1FE43D8}" srcOrd="8" destOrd="0" presId="urn:microsoft.com/office/officeart/2005/8/layout/default"/>
    <dgm:cxn modelId="{9C6B6EC1-ED70-CC45-9786-C803CEED927A}" type="presParOf" srcId="{FDD4CF87-63C8-E345-B97A-2BB23087F868}" destId="{3ABBE4B6-B17C-7E46-ABAC-D34802EFF819}" srcOrd="9" destOrd="0" presId="urn:microsoft.com/office/officeart/2005/8/layout/default"/>
    <dgm:cxn modelId="{7810F1FD-2DB6-8543-BEE3-92CFFAB1D19E}" type="presParOf" srcId="{FDD4CF87-63C8-E345-B97A-2BB23087F868}" destId="{62255670-7377-2C40-9911-5BB786E604C1}" srcOrd="10" destOrd="0" presId="urn:microsoft.com/office/officeart/2005/8/layout/default"/>
    <dgm:cxn modelId="{F772E310-0D5F-BE4D-81D1-94992AB719EF}" type="presParOf" srcId="{FDD4CF87-63C8-E345-B97A-2BB23087F868}" destId="{FC6D6015-6727-AD48-89CC-48631DDCB108}" srcOrd="11" destOrd="0" presId="urn:microsoft.com/office/officeart/2005/8/layout/default"/>
    <dgm:cxn modelId="{3916B0B6-5964-8C4D-B934-F258ADADF073}" type="presParOf" srcId="{FDD4CF87-63C8-E345-B97A-2BB23087F868}" destId="{575CCEB2-9A8F-8147-B2D8-5335857FCA5C}"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FCEDC-20C7-EE47-BA96-22D9ACC71329}">
      <dsp:nvSpPr>
        <dsp:cNvPr id="0" name=""/>
        <dsp:cNvSpPr/>
      </dsp:nvSpPr>
      <dsp:spPr>
        <a:xfrm>
          <a:off x="0" y="0"/>
          <a:ext cx="8161017" cy="1428701"/>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Obstructive sleep apnea (OSA) is a disorder characterized by apneas and hypopneas due to repetitive collapse of the upper airway during sleep.</a:t>
          </a:r>
        </a:p>
      </dsp:txBody>
      <dsp:txXfrm>
        <a:off x="41845" y="41845"/>
        <a:ext cx="6619337" cy="1345011"/>
      </dsp:txXfrm>
    </dsp:sp>
    <dsp:sp modelId="{5E0756BD-BEE9-3448-AA53-27CB377313DA}">
      <dsp:nvSpPr>
        <dsp:cNvPr id="0" name=""/>
        <dsp:cNvSpPr/>
      </dsp:nvSpPr>
      <dsp:spPr>
        <a:xfrm>
          <a:off x="720089" y="1666817"/>
          <a:ext cx="8161017" cy="1428701"/>
        </a:xfrm>
        <a:prstGeom prst="roundRect">
          <a:avLst>
            <a:gd name="adj" fmla="val 10000"/>
          </a:avLst>
        </a:prstGeom>
        <a:solidFill>
          <a:schemeClr val="accent2">
            <a:hueOff val="-635748"/>
            <a:satOff val="-3231"/>
            <a:lumOff val="-186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After a patient is diagnosed with OSA, the current standard of practice involves performing an attended polysomnography (PSG), during which positive airway pressure is adjusted throughout the recording period to determine the optimal pressure for maintaining upper airway patency</a:t>
          </a:r>
        </a:p>
      </dsp:txBody>
      <dsp:txXfrm>
        <a:off x="761934" y="1708662"/>
        <a:ext cx="6428581" cy="1345011"/>
      </dsp:txXfrm>
    </dsp:sp>
    <dsp:sp modelId="{D55442AB-1316-C444-94CE-6EC38DA2D7B1}">
      <dsp:nvSpPr>
        <dsp:cNvPr id="0" name=""/>
        <dsp:cNvSpPr/>
      </dsp:nvSpPr>
      <dsp:spPr>
        <a:xfrm>
          <a:off x="1440179" y="3333635"/>
          <a:ext cx="8161017" cy="1428701"/>
        </a:xfrm>
        <a:prstGeom prst="roundRect">
          <a:avLst>
            <a:gd name="adj" fmla="val 10000"/>
          </a:avLst>
        </a:prstGeom>
        <a:solidFill>
          <a:schemeClr val="accent2">
            <a:hueOff val="-1271496"/>
            <a:satOff val="-6463"/>
            <a:lumOff val="-37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 initiation of PAP therapy requires selection of a mode of PAP  (e.g., continuous or bilevel PAP) and titration of pressure to reduce and/or eliminate obstructive events to an acceptable level during sleep.</a:t>
          </a:r>
        </a:p>
      </dsp:txBody>
      <dsp:txXfrm>
        <a:off x="1482024" y="3375480"/>
        <a:ext cx="6428581" cy="1345011"/>
      </dsp:txXfrm>
    </dsp:sp>
    <dsp:sp modelId="{67F7B212-63B0-294E-9C39-D6DC0927B59F}">
      <dsp:nvSpPr>
        <dsp:cNvPr id="0" name=""/>
        <dsp:cNvSpPr/>
      </dsp:nvSpPr>
      <dsp:spPr>
        <a:xfrm>
          <a:off x="7232361" y="1083431"/>
          <a:ext cx="928655" cy="928655"/>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endParaRPr lang="en-US" sz="3600" kern="1200"/>
        </a:p>
      </dsp:txBody>
      <dsp:txXfrm>
        <a:off x="7441308" y="1083431"/>
        <a:ext cx="510761" cy="698813"/>
      </dsp:txXfrm>
    </dsp:sp>
    <dsp:sp modelId="{85D864C6-BE02-7545-94D4-67A54E5783B1}">
      <dsp:nvSpPr>
        <dsp:cNvPr id="0" name=""/>
        <dsp:cNvSpPr/>
      </dsp:nvSpPr>
      <dsp:spPr>
        <a:xfrm>
          <a:off x="7952451" y="2740724"/>
          <a:ext cx="928655" cy="928655"/>
        </a:xfrm>
        <a:prstGeom prst="downArrow">
          <a:avLst>
            <a:gd name="adj1" fmla="val 55000"/>
            <a:gd name="adj2" fmla="val 45000"/>
          </a:avLst>
        </a:prstGeom>
        <a:solidFill>
          <a:schemeClr val="accent2">
            <a:tint val="40000"/>
            <a:alpha val="90000"/>
            <a:hueOff val="-805433"/>
            <a:satOff val="-14014"/>
            <a:lumOff val="-1354"/>
            <a:alphaOff val="0"/>
          </a:schemeClr>
        </a:solidFill>
        <a:ln w="15875" cap="flat" cmpd="sng" algn="ctr">
          <a:solidFill>
            <a:schemeClr val="accent2">
              <a:tint val="40000"/>
              <a:alpha val="90000"/>
              <a:hueOff val="-805433"/>
              <a:satOff val="-14014"/>
              <a:lumOff val="-13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161398" y="2740724"/>
        <a:ext cx="510761" cy="698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26F14-565E-F04F-A1BF-563749E23062}">
      <dsp:nvSpPr>
        <dsp:cNvPr id="0" name=""/>
        <dsp:cNvSpPr/>
      </dsp:nvSpPr>
      <dsp:spPr>
        <a:xfrm>
          <a:off x="664770" y="2211"/>
          <a:ext cx="2183174" cy="1309904"/>
        </a:xfrm>
        <a:prstGeom prst="rect">
          <a:avLst/>
        </a:prstGeom>
        <a:blipFill>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 Male sex . </a:t>
          </a:r>
        </a:p>
        <a:p>
          <a:pPr marL="0" lvl="0" indent="0" algn="ctr" defTabSz="711200">
            <a:lnSpc>
              <a:spcPct val="90000"/>
            </a:lnSpc>
            <a:spcBef>
              <a:spcPct val="0"/>
            </a:spcBef>
            <a:spcAft>
              <a:spcPct val="35000"/>
            </a:spcAft>
            <a:buNone/>
          </a:pPr>
          <a:r>
            <a:rPr lang="en-US" sz="1600" b="0" i="0" kern="1200" dirty="0"/>
            <a:t>                                                                            ● Older age .</a:t>
          </a:r>
          <a:endParaRPr lang="en-US" sz="1600" kern="1200" dirty="0"/>
        </a:p>
      </dsp:txBody>
      <dsp:txXfrm>
        <a:off x="664770" y="2211"/>
        <a:ext cx="2183174" cy="1309904"/>
      </dsp:txXfrm>
    </dsp:sp>
    <dsp:sp modelId="{46F12C78-1D22-DB4B-BFEF-80B28999C839}">
      <dsp:nvSpPr>
        <dsp:cNvPr id="0" name=""/>
        <dsp:cNvSpPr/>
      </dsp:nvSpPr>
      <dsp:spPr>
        <a:xfrm>
          <a:off x="3066263" y="2211"/>
          <a:ext cx="2183174" cy="1309904"/>
        </a:xfrm>
        <a:prstGeom prst="rect">
          <a:avLst/>
        </a:prstGeom>
        <a:blipFill>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 Comorbid heart failure or coronary artery disease. </a:t>
          </a:r>
        </a:p>
        <a:p>
          <a:pPr marL="0" lvl="0" indent="0" algn="ctr" defTabSz="711200">
            <a:lnSpc>
              <a:spcPct val="90000"/>
            </a:lnSpc>
            <a:spcBef>
              <a:spcPct val="0"/>
            </a:spcBef>
            <a:spcAft>
              <a:spcPct val="35000"/>
            </a:spcAft>
            <a:buNone/>
          </a:pPr>
          <a:r>
            <a:rPr lang="en-US" sz="1600" b="0" i="0" kern="1200" dirty="0"/>
            <a:t>● Severe obstructive sleep apnea (OSA) .</a:t>
          </a:r>
          <a:endParaRPr lang="en-US" sz="1600" kern="1200" dirty="0"/>
        </a:p>
      </dsp:txBody>
      <dsp:txXfrm>
        <a:off x="3066263" y="2211"/>
        <a:ext cx="2183174" cy="1309904"/>
      </dsp:txXfrm>
    </dsp:sp>
    <dsp:sp modelId="{03B434B9-157E-C849-90C6-E924CF0CCEB3}">
      <dsp:nvSpPr>
        <dsp:cNvPr id="0" name=""/>
        <dsp:cNvSpPr/>
      </dsp:nvSpPr>
      <dsp:spPr>
        <a:xfrm>
          <a:off x="664770" y="1530433"/>
          <a:ext cx="2183174" cy="1309904"/>
        </a:xfrm>
        <a:prstGeom prst="rect">
          <a:avLst/>
        </a:prstGeom>
        <a:blipFill>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 Presence of a mixture of obstructive, mixed, and central apneas during initial polysomnography .</a:t>
          </a:r>
          <a:endParaRPr lang="en-US" sz="1600" kern="1200" dirty="0"/>
        </a:p>
      </dsp:txBody>
      <dsp:txXfrm>
        <a:off x="664770" y="1530433"/>
        <a:ext cx="2183174" cy="1309904"/>
      </dsp:txXfrm>
    </dsp:sp>
    <dsp:sp modelId="{266153EA-0D4A-A64B-A329-0BBB4B9405B3}">
      <dsp:nvSpPr>
        <dsp:cNvPr id="0" name=""/>
        <dsp:cNvSpPr/>
      </dsp:nvSpPr>
      <dsp:spPr>
        <a:xfrm>
          <a:off x="3066263" y="1530433"/>
          <a:ext cx="2183174" cy="1309904"/>
        </a:xfrm>
        <a:prstGeom prst="rect">
          <a:avLst/>
        </a:prstGeom>
        <a:blipFill>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 Higher arousal index on baseline polysomnography.</a:t>
          </a:r>
        </a:p>
        <a:p>
          <a:pPr marL="0" lvl="0" indent="0" algn="ctr" defTabSz="711200">
            <a:lnSpc>
              <a:spcPct val="90000"/>
            </a:lnSpc>
            <a:spcBef>
              <a:spcPct val="0"/>
            </a:spcBef>
            <a:spcAft>
              <a:spcPct val="35000"/>
            </a:spcAft>
            <a:buNone/>
          </a:pPr>
          <a:r>
            <a:rPr lang="en-US" sz="1600" b="0" i="0" kern="1200" dirty="0"/>
            <a:t>● Use of higher levels of CPAP (</a:t>
          </a:r>
          <a:r>
            <a:rPr lang="en-US" sz="1600" b="0" i="0" kern="1200" dirty="0" err="1"/>
            <a:t>i.e</a:t>
          </a:r>
          <a:r>
            <a:rPr lang="en-US" sz="1600" b="0" i="0" kern="1200" dirty="0"/>
            <a:t>, over-titration) .</a:t>
          </a:r>
          <a:endParaRPr lang="en-US" sz="1600" kern="1200" dirty="0"/>
        </a:p>
      </dsp:txBody>
      <dsp:txXfrm>
        <a:off x="3066263" y="1530433"/>
        <a:ext cx="2183174" cy="1309904"/>
      </dsp:txXfrm>
    </dsp:sp>
    <dsp:sp modelId="{70C4C0E6-0BA1-564E-8735-5545C1FE43D8}">
      <dsp:nvSpPr>
        <dsp:cNvPr id="0" name=""/>
        <dsp:cNvSpPr/>
      </dsp:nvSpPr>
      <dsp:spPr>
        <a:xfrm>
          <a:off x="664770" y="3058656"/>
          <a:ext cx="2183174" cy="1309904"/>
        </a:xfrm>
        <a:prstGeom prst="rect">
          <a:avLst/>
        </a:prstGeom>
        <a:blipFill>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 Use of bilevel PAP or a high-pressure support level. </a:t>
          </a:r>
        </a:p>
        <a:p>
          <a:pPr marL="0" lvl="0" indent="0" algn="ctr" defTabSz="711200">
            <a:lnSpc>
              <a:spcPct val="90000"/>
            </a:lnSpc>
            <a:spcBef>
              <a:spcPct val="0"/>
            </a:spcBef>
            <a:spcAft>
              <a:spcPct val="35000"/>
            </a:spcAft>
            <a:buNone/>
          </a:pPr>
          <a:r>
            <a:rPr lang="en-US" sz="1600" b="0" i="0" kern="1200" dirty="0"/>
            <a:t>● High altitude .</a:t>
          </a:r>
          <a:endParaRPr lang="en-US" sz="1600" kern="1200" dirty="0"/>
        </a:p>
      </dsp:txBody>
      <dsp:txXfrm>
        <a:off x="664770" y="3058656"/>
        <a:ext cx="2183174" cy="1309904"/>
      </dsp:txXfrm>
    </dsp:sp>
    <dsp:sp modelId="{62255670-7377-2C40-9911-5BB786E604C1}">
      <dsp:nvSpPr>
        <dsp:cNvPr id="0" name=""/>
        <dsp:cNvSpPr/>
      </dsp:nvSpPr>
      <dsp:spPr>
        <a:xfrm>
          <a:off x="3066263" y="3058656"/>
          <a:ext cx="2183174" cy="1309904"/>
        </a:xfrm>
        <a:prstGeom prst="rect">
          <a:avLst/>
        </a:prstGeom>
        <a:blipFill>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 Oral breathing.                                                                   ● Opioid use .</a:t>
          </a:r>
          <a:endParaRPr lang="en-US" sz="1600" kern="1200"/>
        </a:p>
      </dsp:txBody>
      <dsp:txXfrm>
        <a:off x="3066263" y="3058656"/>
        <a:ext cx="2183174" cy="1309904"/>
      </dsp:txXfrm>
    </dsp:sp>
    <dsp:sp modelId="{575CCEB2-9A8F-8147-B2D8-5335857FCA5C}">
      <dsp:nvSpPr>
        <dsp:cNvPr id="0" name=""/>
        <dsp:cNvSpPr/>
      </dsp:nvSpPr>
      <dsp:spPr>
        <a:xfrm>
          <a:off x="1865517" y="4586878"/>
          <a:ext cx="2183174" cy="1309904"/>
        </a:xfrm>
        <a:prstGeom prst="rect">
          <a:avLst/>
        </a:prstGeom>
        <a:blipFill>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 Supine sleep position.                                                       ● Elevated nasal resistance with CPAP intolerance .</a:t>
          </a:r>
          <a:endParaRPr lang="en-US" sz="1600" kern="1200"/>
        </a:p>
      </dsp:txBody>
      <dsp:txXfrm>
        <a:off x="1865517" y="4586878"/>
        <a:ext cx="2183174" cy="130990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5/10/2024</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5/10/2024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5/10/2024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252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30093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0523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6890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89362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0126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91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7440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9344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endParaRPr lang="en-US"/>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3597056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endParaRPr lang="en-US"/>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endParaRPr lang="en-US"/>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endParaRPr lang="en-US"/>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endParaRPr lang="en-US"/>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endParaRPr lang="en-US"/>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3470166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BFA754-D5C3-4E66-96A6-867B257F58DC}" type="datetimeFigureOut">
              <a:rPr lang="en-US" dirty="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a:p>
        </p:txBody>
      </p:sp>
    </p:spTree>
    <p:extLst>
      <p:ext uri="{BB962C8B-B14F-4D97-AF65-F5344CB8AC3E}">
        <p14:creationId xmlns:p14="http://schemas.microsoft.com/office/powerpoint/2010/main" val="1602911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endParaRPr lang="en-US"/>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endParaRPr lang="en-US">
              <a:solidFill>
                <a:schemeClr val="tx1">
                  <a:alpha val="60000"/>
                </a:schemeClr>
              </a:solidFill>
            </a:endParaRPr>
          </a:p>
        </p:txBody>
      </p:sp>
    </p:spTree>
    <p:extLst>
      <p:ext uri="{BB962C8B-B14F-4D97-AF65-F5344CB8AC3E}">
        <p14:creationId xmlns:p14="http://schemas.microsoft.com/office/powerpoint/2010/main" val="345983854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endParaRPr lang="en-US"/>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endParaRPr lang="en-US"/>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4074240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endParaRPr lang="en-US"/>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endParaRPr lang="en-US"/>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endParaRPr lang="en-US"/>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endParaRPr lang="en-US"/>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181344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751240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endParaRPr lang="en-US"/>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endParaRPr lang="en-US"/>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020339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endParaRPr lang="en-US"/>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endParaRPr lang="en-US">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endParaRPr lang="en-US"/>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endParaRPr lang="en-US"/>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025180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2104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dirty="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a:p>
        </p:txBody>
      </p:sp>
    </p:spTree>
    <p:extLst>
      <p:ext uri="{BB962C8B-B14F-4D97-AF65-F5344CB8AC3E}">
        <p14:creationId xmlns:p14="http://schemas.microsoft.com/office/powerpoint/2010/main" val="4165023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5/10/2024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3996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5/10/2024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5818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29775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2594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1805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5/10/2024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396325699"/>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5.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pn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09" name="Picture 108">
            <a:extLst>
              <a:ext uri="{FF2B5EF4-FFF2-40B4-BE49-F238E27FC236}">
                <a16:creationId xmlns:a16="http://schemas.microsoft.com/office/drawing/2014/main" id="{6FDF4ADC-C44A-4C41-B974-6F4B3C7223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10" name="Straight Connector 109">
            <a:extLst>
              <a:ext uri="{FF2B5EF4-FFF2-40B4-BE49-F238E27FC236}">
                <a16:creationId xmlns:a16="http://schemas.microsoft.com/office/drawing/2014/main" id="{89CCCE17-8DAC-44EB-9D15-03C32E7D2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111" name="Picture 110">
            <a:extLst>
              <a:ext uri="{FF2B5EF4-FFF2-40B4-BE49-F238E27FC236}">
                <a16:creationId xmlns:a16="http://schemas.microsoft.com/office/drawing/2014/main" id="{292E7AF0-A589-43B3-A1DE-8807EC7697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1295402" y="982132"/>
            <a:ext cx="3660056" cy="1325373"/>
          </a:xfrm>
        </p:spPr>
        <p:txBody>
          <a:bodyPr vert="horz" lIns="91440" tIns="45720" rIns="91440" bIns="45720" rtlCol="0" anchor="b" anchorCtr="0">
            <a:normAutofit/>
          </a:bodyPr>
          <a:lstStyle/>
          <a:p>
            <a:r>
              <a:rPr lang="en-US" sz="2400" dirty="0"/>
              <a:t>PAP  titration</a:t>
            </a:r>
            <a:br>
              <a:rPr lang="en-US" sz="2400" dirty="0"/>
            </a:br>
            <a:r>
              <a:rPr lang="en-US" sz="2400" dirty="0"/>
              <a:t>in the sleep center </a:t>
            </a:r>
            <a:br>
              <a:rPr lang="en-US" sz="2400" dirty="0"/>
            </a:br>
            <a:r>
              <a:rPr lang="en-US" sz="2400" dirty="0"/>
              <a:t>basics and challenges  </a:t>
            </a:r>
          </a:p>
        </p:txBody>
      </p:sp>
      <p:cxnSp>
        <p:nvCxnSpPr>
          <p:cNvPr id="112" name="Straight Connector 111">
            <a:extLst>
              <a:ext uri="{FF2B5EF4-FFF2-40B4-BE49-F238E27FC236}">
                <a16:creationId xmlns:a16="http://schemas.microsoft.com/office/drawing/2014/main" id="{29BCDD02-D5E3-4D30-8587-66036C891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1295401" y="2493774"/>
            <a:ext cx="3660057" cy="3382094"/>
          </a:xfrm>
        </p:spPr>
        <p:txBody>
          <a:bodyPr vert="horz" lIns="91440" tIns="45720" rIns="91440" bIns="45720" rtlCol="0" anchor="t">
            <a:normAutofit/>
          </a:bodyPr>
          <a:lstStyle/>
          <a:p>
            <a:pPr marL="0" indent="0" algn="ctr">
              <a:buFont typeface="Arial"/>
              <a:buChar char="•"/>
            </a:pPr>
            <a:r>
              <a:rPr lang="en-US" sz="1600" b="1" dirty="0"/>
              <a:t>Musab Nusrat , MD.</a:t>
            </a:r>
          </a:p>
          <a:p>
            <a:pPr marL="0" indent="0" algn="ctr">
              <a:buFont typeface="Arial"/>
              <a:buChar char="•"/>
            </a:pPr>
            <a:endParaRPr lang="en-US" sz="1600" b="1" dirty="0"/>
          </a:p>
          <a:p>
            <a:pPr marL="0" indent="0" algn="ctr">
              <a:buFont typeface="Arial"/>
              <a:buChar char="•"/>
            </a:pPr>
            <a:r>
              <a:rPr lang="en-US" sz="1600" b="1" dirty="0"/>
              <a:t>Pulmonary Critical Care and Sleep Medicine</a:t>
            </a:r>
          </a:p>
          <a:p>
            <a:pPr marL="0" indent="0" algn="ctr">
              <a:buFont typeface="Arial"/>
              <a:buChar char="•"/>
            </a:pPr>
            <a:r>
              <a:rPr lang="en-US" sz="1600" b="1" dirty="0" err="1"/>
              <a:t>Prevea</a:t>
            </a:r>
            <a:r>
              <a:rPr lang="en-US" sz="1600" b="1" dirty="0"/>
              <a:t> Health </a:t>
            </a:r>
          </a:p>
          <a:p>
            <a:pPr marL="0" indent="0" algn="ctr">
              <a:buFont typeface="Arial"/>
              <a:buChar char="•"/>
            </a:pPr>
            <a:r>
              <a:rPr lang="en-US" sz="1600" b="1" dirty="0" err="1"/>
              <a:t>GreenBay</a:t>
            </a:r>
            <a:r>
              <a:rPr lang="en-US" sz="1600" b="1" dirty="0"/>
              <a:t> WI </a:t>
            </a:r>
          </a:p>
          <a:p>
            <a:pPr marL="0" indent="0" algn="ctr">
              <a:buFont typeface="Arial"/>
              <a:buChar char="•"/>
            </a:pPr>
            <a:endParaRPr lang="en-US" sz="1600" b="1" dirty="0"/>
          </a:p>
          <a:p>
            <a:pPr marL="0" indent="0" algn="ctr">
              <a:buFont typeface="Arial"/>
              <a:buChar char="•"/>
            </a:pPr>
            <a:endParaRPr lang="en-US" sz="1600" dirty="0"/>
          </a:p>
          <a:p>
            <a:pPr marL="0" indent="0" algn="ctr">
              <a:buFont typeface="Arial"/>
              <a:buChar char="•"/>
            </a:pPr>
            <a:endParaRPr lang="en-US" sz="1600" dirty="0"/>
          </a:p>
          <a:p>
            <a:pPr marL="0" indent="0" algn="ctr">
              <a:buFont typeface="Arial"/>
              <a:buChar char="•"/>
            </a:pPr>
            <a:endParaRPr lang="en-US" sz="1600" dirty="0"/>
          </a:p>
          <a:p>
            <a:pPr marL="0" indent="0" algn="ctr">
              <a:buFont typeface="Arial"/>
              <a:buChar char="•"/>
            </a:pPr>
            <a:endParaRPr lang="en-US" sz="1600" dirty="0"/>
          </a:p>
          <a:p>
            <a:pPr marL="0" indent="0" algn="ctr">
              <a:buFont typeface="Arial"/>
              <a:buChar char="•"/>
            </a:pPr>
            <a:endParaRPr lang="en-US" sz="1600" dirty="0"/>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5" cstate="screen">
            <a:extLst>
              <a:ext uri="{28A0092B-C50C-407E-A947-70E740481C1C}">
                <a14:useLocalDpi xmlns:a14="http://schemas.microsoft.com/office/drawing/2010/main" val="0"/>
              </a:ext>
            </a:extLst>
          </a:blip>
          <a:srcRect r="2" b="2748"/>
          <a:stretch/>
        </p:blipFill>
        <p:spPr>
          <a:xfrm>
            <a:off x="5418668" y="982131"/>
            <a:ext cx="5469466" cy="4893735"/>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025AA7-2D7A-D710-E424-8573060A1098}"/>
              </a:ext>
            </a:extLst>
          </p:cNvPr>
          <p:cNvSpPr txBox="1"/>
          <p:nvPr/>
        </p:nvSpPr>
        <p:spPr>
          <a:xfrm>
            <a:off x="1161431" y="722728"/>
            <a:ext cx="9863666"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endParaRPr lang="en-US" dirty="0">
              <a:latin typeface="Segoe UI"/>
              <a:cs typeface="Segoe UI"/>
            </a:endParaRPr>
          </a:p>
          <a:p>
            <a:endParaRPr lang="en-US" dirty="0">
              <a:latin typeface="Garamond" panose="02020404030301010803" pitchFamily="18" charset="0"/>
              <a:ea typeface="+mn-lt"/>
              <a:cs typeface="Segoe UI"/>
            </a:endParaRPr>
          </a:p>
          <a:p>
            <a:pPr marL="285750" indent="-285750">
              <a:buFont typeface="Wingdings"/>
              <a:buChar char="Ø"/>
            </a:pPr>
            <a:r>
              <a:rPr lang="en-US" dirty="0">
                <a:latin typeface="Garamond" panose="02020404030301010803" pitchFamily="18" charset="0"/>
                <a:ea typeface="+mn-lt"/>
                <a:cs typeface="+mn-lt"/>
              </a:rPr>
              <a:t>“ Exploration” of CPAP above the pressure at which control of abnormalities in respiratory parameters is achieved should not exceed 5 cm H2 O (Consensus).</a:t>
            </a:r>
            <a:endParaRPr lang="en-US" dirty="0">
              <a:latin typeface="Garamond" panose="02020404030301010803" pitchFamily="18" charset="0"/>
              <a:cs typeface="Segoe UI"/>
            </a:endParaRPr>
          </a:p>
          <a:p>
            <a:pPr marL="285750" indent="-285750">
              <a:buFont typeface="Wingdings"/>
              <a:buChar char="Ø"/>
            </a:pPr>
            <a:endParaRPr lang="en-US" dirty="0">
              <a:latin typeface="Garamond" panose="02020404030301010803" pitchFamily="18" charset="0"/>
              <a:cs typeface="Arial"/>
            </a:endParaRPr>
          </a:p>
          <a:p>
            <a:pPr marL="285750" indent="-285750">
              <a:buFont typeface="Wingdings"/>
              <a:buChar char="Ø"/>
            </a:pPr>
            <a:endParaRPr lang="en-US" dirty="0">
              <a:latin typeface="Garamond" panose="02020404030301010803" pitchFamily="18" charset="0"/>
              <a:cs typeface="Arial"/>
            </a:endParaRPr>
          </a:p>
          <a:p>
            <a:pPr marL="285750" indent="-285750">
              <a:buFont typeface="Wingdings"/>
              <a:buChar char="Ø"/>
            </a:pPr>
            <a:r>
              <a:rPr lang="en-US" dirty="0">
                <a:latin typeface="Garamond" panose="02020404030301010803" pitchFamily="18" charset="0"/>
                <a:cs typeface="Arial"/>
              </a:rPr>
              <a:t>If the patient awakens and complains that the pressure is too high, the pressure should be restarted at a lower pressure, chosen as one that the patient reports is comfortable enough to allow return to sleep (Consensus).</a:t>
            </a:r>
          </a:p>
          <a:p>
            <a:pPr marL="285750" indent="-285750">
              <a:buFont typeface="Wingdings"/>
              <a:buChar char="Ø"/>
            </a:pPr>
            <a:endParaRPr lang="en-US" dirty="0">
              <a:latin typeface="Garamond" panose="02020404030301010803" pitchFamily="18" charset="0"/>
              <a:cs typeface="Arial"/>
            </a:endParaRPr>
          </a:p>
          <a:p>
            <a:pPr marL="285750" indent="-285750">
              <a:buFont typeface="Wingdings"/>
              <a:buChar char="Ø"/>
            </a:pPr>
            <a:endParaRPr lang="en-US" dirty="0">
              <a:latin typeface="Garamond" panose="02020404030301010803" pitchFamily="18" charset="0"/>
              <a:cs typeface="Segoe UI"/>
            </a:endParaRPr>
          </a:p>
          <a:p>
            <a:pPr marL="285750" indent="-285750">
              <a:buFont typeface="Wingdings"/>
              <a:buChar char="Ø"/>
            </a:pPr>
            <a:r>
              <a:rPr lang="en-US" dirty="0">
                <a:latin typeface="Garamond" panose="02020404030301010803" pitchFamily="18" charset="0"/>
                <a:cs typeface="Arial"/>
              </a:rPr>
              <a:t>“Down” titration is not required but may be considered as an option (Consensus).</a:t>
            </a:r>
          </a:p>
          <a:p>
            <a:pPr marL="285750" indent="-285750">
              <a:buFont typeface="Wingdings"/>
              <a:buChar char="Ø"/>
            </a:pPr>
            <a:endParaRPr lang="en-US" dirty="0">
              <a:latin typeface="Garamond" panose="02020404030301010803" pitchFamily="18" charset="0"/>
              <a:cs typeface="Arial"/>
            </a:endParaRPr>
          </a:p>
          <a:p>
            <a:pPr marL="285750" indent="-285750">
              <a:buFont typeface="Wingdings"/>
              <a:buChar char="Ø"/>
            </a:pPr>
            <a:endParaRPr lang="en-US" dirty="0">
              <a:latin typeface="Garamond" panose="02020404030301010803" pitchFamily="18" charset="0"/>
              <a:cs typeface="Segoe UI"/>
            </a:endParaRPr>
          </a:p>
          <a:p>
            <a:pPr marL="285750" indent="-285750">
              <a:buFont typeface="Wingdings"/>
              <a:buChar char="Ø"/>
            </a:pPr>
            <a:r>
              <a:rPr lang="en-US" dirty="0">
                <a:latin typeface="Garamond" panose="02020404030301010803" pitchFamily="18" charset="0"/>
                <a:cs typeface="Arial"/>
              </a:rPr>
              <a:t>The titration algorithm for split-night CPAP titration studies should be identical to that of full-night CPAP titration studies (Guideline).</a:t>
            </a:r>
            <a:endParaRPr lang="en-US" dirty="0">
              <a:latin typeface="Garamond" panose="02020404030301010803" pitchFamily="18" charset="0"/>
              <a:cs typeface="Segoe UI"/>
            </a:endParaRPr>
          </a:p>
          <a:p>
            <a:endParaRPr lang="en-US" dirty="0">
              <a:latin typeface="Segoe UI"/>
              <a:cs typeface="Segoe UI"/>
            </a:endParaRPr>
          </a:p>
        </p:txBody>
      </p:sp>
    </p:spTree>
    <p:extLst>
      <p:ext uri="{BB962C8B-B14F-4D97-AF65-F5344CB8AC3E}">
        <p14:creationId xmlns:p14="http://schemas.microsoft.com/office/powerpoint/2010/main" val="1115777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809EA27C-DE62-4CEC-A6D3-4FA9EF40A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517BF41-4758-6C7E-465B-197903E5FBDF}"/>
              </a:ext>
            </a:extLst>
          </p:cNvPr>
          <p:cNvPicPr>
            <a:picLocks noChangeAspect="1"/>
          </p:cNvPicPr>
          <p:nvPr/>
        </p:nvPicPr>
        <p:blipFill>
          <a:blip r:embed="rId3"/>
          <a:stretch>
            <a:fillRect/>
          </a:stretch>
        </p:blipFill>
        <p:spPr>
          <a:xfrm>
            <a:off x="400474" y="406994"/>
            <a:ext cx="5373792" cy="6044012"/>
          </a:xfrm>
          <a:prstGeom prst="rect">
            <a:avLst/>
          </a:prstGeom>
          <a:ln w="127000" cap="sq">
            <a:solidFill>
              <a:srgbClr val="FFFFFF"/>
            </a:solidFill>
            <a:miter lim="800000"/>
          </a:ln>
        </p:spPr>
      </p:pic>
      <p:pic>
        <p:nvPicPr>
          <p:cNvPr id="4" name="Picture 3" descr="A diagram of a patient&amp;#39;s breathing&#10;&#10;Description automatically generated">
            <a:extLst>
              <a:ext uri="{FF2B5EF4-FFF2-40B4-BE49-F238E27FC236}">
                <a16:creationId xmlns:a16="http://schemas.microsoft.com/office/drawing/2014/main" id="{83334A82-B426-F438-19F4-B5BEAB8EF931}"/>
              </a:ext>
            </a:extLst>
          </p:cNvPr>
          <p:cNvPicPr>
            <a:picLocks noChangeAspect="1"/>
          </p:cNvPicPr>
          <p:nvPr/>
        </p:nvPicPr>
        <p:blipFill>
          <a:blip r:embed="rId4"/>
          <a:stretch>
            <a:fillRect/>
          </a:stretch>
        </p:blipFill>
        <p:spPr>
          <a:xfrm>
            <a:off x="6417733" y="414371"/>
            <a:ext cx="5411892" cy="5998778"/>
          </a:xfrm>
          <a:prstGeom prst="rect">
            <a:avLst/>
          </a:prstGeom>
          <a:ln w="127000" cap="sq">
            <a:solidFill>
              <a:srgbClr val="FFFFFF"/>
            </a:solidFill>
            <a:miter lim="800000"/>
          </a:ln>
        </p:spPr>
      </p:pic>
    </p:spTree>
    <p:extLst>
      <p:ext uri="{BB962C8B-B14F-4D97-AF65-F5344CB8AC3E}">
        <p14:creationId xmlns:p14="http://schemas.microsoft.com/office/powerpoint/2010/main" val="1851045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DD514A-41AE-F27A-68D9-D37F3BD56E85}"/>
              </a:ext>
            </a:extLst>
          </p:cNvPr>
          <p:cNvSpPr txBox="1"/>
          <p:nvPr/>
        </p:nvSpPr>
        <p:spPr>
          <a:xfrm>
            <a:off x="701041" y="766732"/>
            <a:ext cx="10713720" cy="53860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ea typeface="+mn-lt"/>
                <a:cs typeface="+mn-lt"/>
              </a:rPr>
              <a:t>Recommendations for Conducting Bilevel PAP (BPAP) Titration Studies in Pediatric or Adult Patients with Obstructive Sleep Apnea:</a:t>
            </a:r>
          </a:p>
          <a:p>
            <a:endParaRPr lang="en-US" sz="2000" dirty="0"/>
          </a:p>
          <a:p>
            <a:pPr marL="285750" indent="-285750">
              <a:buFont typeface="Wingdings"/>
              <a:buChar char="Ø"/>
            </a:pPr>
            <a:endParaRPr lang="en-US" sz="2000" b="1" dirty="0">
              <a:ea typeface="+mn-lt"/>
              <a:cs typeface="+mn-lt"/>
            </a:endParaRPr>
          </a:p>
          <a:p>
            <a:pPr marL="285750" indent="-285750">
              <a:buFont typeface="Wingdings"/>
              <a:buChar char="Ø"/>
            </a:pPr>
            <a:r>
              <a:rPr lang="en-US" sz="2000" dirty="0">
                <a:ea typeface="+mn-lt"/>
                <a:cs typeface="+mn-lt"/>
              </a:rPr>
              <a:t>If the patient is uncomfortable or intolerant of high pressures on CPAP, the patient may be tried on BPAP. </a:t>
            </a:r>
          </a:p>
          <a:p>
            <a:pPr marL="285750" indent="-285750">
              <a:buFont typeface="Wingdings"/>
              <a:buChar char="Ø"/>
            </a:pPr>
            <a:endParaRPr lang="en-US" sz="2000" dirty="0">
              <a:ea typeface="+mn-lt"/>
              <a:cs typeface="+mn-lt"/>
            </a:endParaRPr>
          </a:p>
          <a:p>
            <a:pPr marL="285750" indent="-285750">
              <a:buFont typeface="Wingdings"/>
              <a:buChar char="Ø"/>
            </a:pPr>
            <a:endParaRPr lang="en-US" sz="2000" dirty="0">
              <a:ea typeface="+mn-lt"/>
              <a:cs typeface="+mn-lt"/>
            </a:endParaRPr>
          </a:p>
          <a:p>
            <a:pPr marL="285750" indent="-285750">
              <a:buFont typeface="Wingdings"/>
              <a:buChar char="Ø"/>
            </a:pPr>
            <a:r>
              <a:rPr lang="en-US" sz="2000" dirty="0">
                <a:ea typeface="+mn-lt"/>
                <a:cs typeface="+mn-lt"/>
              </a:rPr>
              <a:t>If there are continued obstructive respiratory events at 15 cm H2 O of CPAP during the titration study, the patient may be switched to BPAP (Consensus).</a:t>
            </a:r>
            <a:endParaRPr lang="en-US" sz="2000" dirty="0"/>
          </a:p>
          <a:p>
            <a:pPr marL="285750" indent="-285750">
              <a:buFont typeface="Wingdings"/>
              <a:buChar char="Ø"/>
            </a:pPr>
            <a:endParaRPr lang="en-US" sz="2000" dirty="0">
              <a:ea typeface="+mn-lt"/>
              <a:cs typeface="+mn-lt"/>
            </a:endParaRPr>
          </a:p>
          <a:p>
            <a:pPr marL="285750" indent="-285750">
              <a:buFont typeface="Wingdings"/>
              <a:buChar char="Ø"/>
            </a:pPr>
            <a:endParaRPr lang="en-US" sz="2000" dirty="0">
              <a:ea typeface="+mn-lt"/>
              <a:cs typeface="+mn-lt"/>
            </a:endParaRPr>
          </a:p>
          <a:p>
            <a:pPr marL="285750" indent="-285750">
              <a:buFont typeface="Wingdings"/>
              <a:buChar char="Ø"/>
            </a:pPr>
            <a:r>
              <a:rPr lang="en-US" sz="2000" dirty="0">
                <a:ea typeface="+mn-lt"/>
                <a:cs typeface="+mn-lt"/>
              </a:rPr>
              <a:t>BPAP (IPAP and/or EPAP, depending on the type of obstructive respiratory event) should be increased until the following events are eliminated (no specific order) or the recommended maximum IPAP is reached: apneas, hypopneas, RERAs, and snoring (Consensus).</a:t>
            </a:r>
          </a:p>
          <a:p>
            <a:endParaRPr lang="en-US" dirty="0">
              <a:ea typeface="+mn-lt"/>
              <a:cs typeface="+mn-lt"/>
            </a:endParaRPr>
          </a:p>
          <a:p>
            <a:endParaRPr lang="en-US" dirty="0"/>
          </a:p>
        </p:txBody>
      </p:sp>
    </p:spTree>
    <p:extLst>
      <p:ext uri="{BB962C8B-B14F-4D97-AF65-F5344CB8AC3E}">
        <p14:creationId xmlns:p14="http://schemas.microsoft.com/office/powerpoint/2010/main" val="3375592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DD514A-41AE-F27A-68D9-D37F3BD56E85}"/>
              </a:ext>
            </a:extLst>
          </p:cNvPr>
          <p:cNvSpPr txBox="1"/>
          <p:nvPr/>
        </p:nvSpPr>
        <p:spPr>
          <a:xfrm>
            <a:off x="877831" y="1025638"/>
            <a:ext cx="10726222"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ea typeface="+mn-lt"/>
                <a:cs typeface="+mn-lt"/>
              </a:rPr>
              <a:t>Recommendations for Conducting Bilevel PAP (BPAP) Titration Studies in Pediatric or Adult Patients with Obstructive Sleep Apnea:</a:t>
            </a:r>
          </a:p>
          <a:p>
            <a:endParaRPr lang="en-US" dirty="0">
              <a:ea typeface="+mn-lt"/>
              <a:cs typeface="+mn-lt"/>
            </a:endParaRPr>
          </a:p>
          <a:p>
            <a:pPr marL="285750" indent="-285750">
              <a:buFont typeface="Wingdings"/>
              <a:buChar char="Ø"/>
            </a:pPr>
            <a:r>
              <a:rPr lang="en-US" sz="2000" dirty="0">
                <a:ea typeface="+mn-lt"/>
                <a:cs typeface="+mn-lt"/>
              </a:rPr>
              <a:t>The recommended minimum starting IPAP and EPAP should be 8 cm H2 O and 4 cm H2 O, respectively, in pediatric and adult patients (Consensus).</a:t>
            </a:r>
            <a:endParaRPr lang="en-US" sz="2000" dirty="0"/>
          </a:p>
          <a:p>
            <a:pPr marL="285750" indent="-285750">
              <a:buFont typeface="Wingdings"/>
              <a:buChar char="Ø"/>
            </a:pPr>
            <a:endParaRPr lang="en-US" sz="2000" dirty="0">
              <a:ea typeface="+mn-lt"/>
              <a:cs typeface="+mn-lt"/>
            </a:endParaRPr>
          </a:p>
          <a:p>
            <a:pPr marL="285750" indent="-285750">
              <a:buFont typeface="Wingdings"/>
              <a:buChar char="Ø"/>
            </a:pPr>
            <a:r>
              <a:rPr lang="en-US" sz="2000" dirty="0">
                <a:ea typeface="+mn-lt"/>
                <a:cs typeface="+mn-lt"/>
              </a:rPr>
              <a:t>The recommended maximum IPAP should be 20 cm H2 O for patients &lt;12 years or 30 cm H2 O for patients ≥12 years (Consensus).</a:t>
            </a:r>
            <a:endParaRPr lang="en-US" sz="2000" dirty="0"/>
          </a:p>
          <a:p>
            <a:pPr marL="285750" indent="-285750">
              <a:buFont typeface="Wingdings"/>
              <a:buChar char="Ø"/>
            </a:pPr>
            <a:endParaRPr lang="en-US" sz="2000" dirty="0">
              <a:ea typeface="+mn-lt"/>
              <a:cs typeface="+mn-lt"/>
            </a:endParaRPr>
          </a:p>
          <a:p>
            <a:pPr marL="285750" indent="-285750">
              <a:buFont typeface="Wingdings"/>
              <a:buChar char="Ø"/>
            </a:pPr>
            <a:r>
              <a:rPr lang="en-US" sz="2000" dirty="0">
                <a:ea typeface="+mn-lt"/>
                <a:cs typeface="+mn-lt"/>
              </a:rPr>
              <a:t>Methodology to determine IPAP or EPAP a priori has insufficient evidence, although a higher starting IPAP or EPAP may be selected for patients with an elevated BMI and for re-titration studies (Consensus).</a:t>
            </a:r>
            <a:endParaRPr lang="en-US" sz="2000" dirty="0"/>
          </a:p>
          <a:p>
            <a:pPr marL="285750" indent="-285750">
              <a:buFont typeface="Wingdings"/>
              <a:buChar char="Ø"/>
            </a:pPr>
            <a:endParaRPr lang="en-US" sz="2000" dirty="0"/>
          </a:p>
          <a:p>
            <a:pPr marL="285750" indent="-285750">
              <a:buFont typeface="Wingdings"/>
              <a:buChar char="Ø"/>
            </a:pPr>
            <a:r>
              <a:rPr lang="en-US" sz="2000" dirty="0">
                <a:ea typeface="+mn-lt"/>
                <a:cs typeface="+mn-lt"/>
              </a:rPr>
              <a:t>The recommended minimum IPAP-EPAP differential is 4 cm H2 O and the recommended maximum IPAP-EPAP differential is 10 cm H2 O (Consensus).</a:t>
            </a:r>
            <a:endParaRPr lang="en-US" sz="2000" dirty="0"/>
          </a:p>
          <a:p>
            <a:endParaRPr lang="en-US" dirty="0"/>
          </a:p>
          <a:p>
            <a:endParaRPr lang="en-US" dirty="0"/>
          </a:p>
        </p:txBody>
      </p:sp>
    </p:spTree>
    <p:extLst>
      <p:ext uri="{BB962C8B-B14F-4D97-AF65-F5344CB8AC3E}">
        <p14:creationId xmlns:p14="http://schemas.microsoft.com/office/powerpoint/2010/main" val="924046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04B54F-7032-4F9E-CD5B-FD4FEA262559}"/>
              </a:ext>
            </a:extLst>
          </p:cNvPr>
          <p:cNvSpPr txBox="1"/>
          <p:nvPr/>
        </p:nvSpPr>
        <p:spPr>
          <a:xfrm>
            <a:off x="886849" y="890082"/>
            <a:ext cx="10423768"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dirty="0">
                <a:ea typeface="+mn-lt"/>
                <a:cs typeface="+mn-lt"/>
              </a:rPr>
              <a:t>IPAP and/or EPAP should be increased by at least 1 cm H2 O apiece with an interval no shorter than 5 min, with the goal of eliminating obstructive respiratory events (Consensus).</a:t>
            </a:r>
            <a:endParaRPr lang="en-US" dirty="0"/>
          </a:p>
          <a:p>
            <a:pPr marL="285750" indent="-285750">
              <a:buFont typeface="Wingdings"/>
              <a:buChar char="Ø"/>
            </a:pPr>
            <a:endParaRPr lang="en-US" dirty="0"/>
          </a:p>
          <a:p>
            <a:pPr marL="285750" indent="-285750">
              <a:buFont typeface="Wingdings"/>
              <a:buChar char="Ø"/>
            </a:pPr>
            <a:endParaRPr lang="en-US" dirty="0">
              <a:ea typeface="+mn-lt"/>
              <a:cs typeface="+mn-lt"/>
            </a:endParaRPr>
          </a:p>
          <a:p>
            <a:pPr marL="285750" indent="-285750">
              <a:buFont typeface="Wingdings"/>
              <a:buChar char="Ø"/>
            </a:pPr>
            <a:r>
              <a:rPr lang="en-US" dirty="0">
                <a:ea typeface="+mn-lt"/>
                <a:cs typeface="+mn-lt"/>
              </a:rPr>
              <a:t>IPAP and EPAP should be increased  if at least 1 obstructive apnea is observed for patients &lt;12 years or if at least 2 obstructive apneas are observed for patients ≥12 years (Consensus).</a:t>
            </a:r>
          </a:p>
          <a:p>
            <a:pPr marL="285750" indent="-285750">
              <a:buFont typeface="Wingdings"/>
              <a:buChar char="Ø"/>
            </a:pPr>
            <a:endParaRPr lang="en-US" dirty="0">
              <a:ea typeface="+mn-lt"/>
              <a:cs typeface="+mn-lt"/>
            </a:endParaRPr>
          </a:p>
          <a:p>
            <a:pPr marL="285750" indent="-285750">
              <a:buFont typeface="Wingdings"/>
              <a:buChar char="Ø"/>
            </a:pPr>
            <a:endParaRPr lang="en-US" dirty="0">
              <a:ea typeface="+mn-lt"/>
              <a:cs typeface="+mn-lt"/>
            </a:endParaRPr>
          </a:p>
          <a:p>
            <a:pPr marL="285750" indent="-285750">
              <a:buFont typeface="Wingdings"/>
              <a:buChar char="Ø"/>
            </a:pPr>
            <a:r>
              <a:rPr lang="en-US" dirty="0">
                <a:ea typeface="+mn-lt"/>
                <a:cs typeface="+mn-lt"/>
              </a:rPr>
              <a:t>IPAP should be increased if at least 1 hypopnea is observed for patients &lt;12 years or if at least 3 hypopneas are observed for patients ≥12 years (Consensus).</a:t>
            </a:r>
          </a:p>
          <a:p>
            <a:pPr marL="285750" indent="-285750">
              <a:buFont typeface="Wingdings"/>
              <a:buChar char="Ø"/>
            </a:pPr>
            <a:endParaRPr lang="en-US" dirty="0"/>
          </a:p>
          <a:p>
            <a:pPr marL="285750" indent="-285750">
              <a:buFont typeface="Wingdings"/>
              <a:buChar char="Ø"/>
            </a:pPr>
            <a:endParaRPr lang="en-US" dirty="0">
              <a:ea typeface="+mn-lt"/>
              <a:cs typeface="+mn-lt"/>
            </a:endParaRPr>
          </a:p>
          <a:p>
            <a:pPr marL="285750" indent="-285750">
              <a:buFont typeface="Wingdings"/>
              <a:buChar char="Ø"/>
            </a:pPr>
            <a:r>
              <a:rPr lang="en-US" dirty="0">
                <a:ea typeface="+mn-lt"/>
                <a:cs typeface="+mn-lt"/>
              </a:rPr>
              <a:t>IPAP should be increased  if at least 3 RERAs are observed for patients &lt;12 years or if at least 5 RERAs are observed for patients ≥12 years (Consensus).</a:t>
            </a:r>
          </a:p>
          <a:p>
            <a:pPr marL="285750" indent="-285750">
              <a:buFont typeface="Wingdings"/>
              <a:buChar char="Ø"/>
            </a:pPr>
            <a:endParaRPr lang="en-US" dirty="0">
              <a:ea typeface="+mn-lt"/>
              <a:cs typeface="+mn-lt"/>
            </a:endParaRPr>
          </a:p>
          <a:p>
            <a:pPr marL="285750" indent="-285750">
              <a:buFont typeface="Wingdings"/>
              <a:buChar char="Ø"/>
            </a:pPr>
            <a:endParaRPr lang="en-US" dirty="0">
              <a:ea typeface="+mn-lt"/>
              <a:cs typeface="+mn-lt"/>
            </a:endParaRPr>
          </a:p>
          <a:p>
            <a:pPr marL="285750" indent="-285750">
              <a:buFont typeface="Wingdings"/>
              <a:buChar char="Ø"/>
            </a:pPr>
            <a:r>
              <a:rPr lang="en-US" dirty="0">
                <a:ea typeface="+mn-lt"/>
                <a:cs typeface="+mn-lt"/>
              </a:rPr>
              <a:t> IPAP may be increased  if at least 1 min of loud or unambiguous snoring is observed for patients &lt;12 years or if at least 3 min of loud or unambiguous snoring are observed for patients ≥12 years (Consensus).</a:t>
            </a:r>
            <a:endParaRPr lang="en-US" dirty="0"/>
          </a:p>
        </p:txBody>
      </p:sp>
    </p:spTree>
    <p:extLst>
      <p:ext uri="{BB962C8B-B14F-4D97-AF65-F5344CB8AC3E}">
        <p14:creationId xmlns:p14="http://schemas.microsoft.com/office/powerpoint/2010/main" val="1597801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04B54F-7032-4F9E-CD5B-FD4FEA262559}"/>
              </a:ext>
            </a:extLst>
          </p:cNvPr>
          <p:cNvSpPr txBox="1"/>
          <p:nvPr/>
        </p:nvSpPr>
        <p:spPr>
          <a:xfrm>
            <a:off x="1003881" y="1447349"/>
            <a:ext cx="998180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dirty="0">
                <a:ea typeface="+mn-lt"/>
                <a:cs typeface="+mn-lt"/>
              </a:rPr>
              <a:t>“Exploration” of IPAP above the pressure at which control of abnormalities in respiratory parameters is achieved should not exceed 5 cm H2 O (Consensus)</a:t>
            </a:r>
          </a:p>
          <a:p>
            <a:pPr marL="285750" indent="-285750">
              <a:buFont typeface="Wingdings"/>
              <a:buChar char="Ø"/>
            </a:pPr>
            <a:endParaRPr lang="en-US" dirty="0"/>
          </a:p>
          <a:p>
            <a:pPr marL="285750" indent="-285750">
              <a:buFont typeface="Wingdings"/>
              <a:buChar char="Ø"/>
            </a:pPr>
            <a:endParaRPr lang="en-US" dirty="0"/>
          </a:p>
          <a:p>
            <a:pPr marL="285750" indent="-285750">
              <a:buFont typeface="Wingdings"/>
              <a:buChar char="Ø"/>
            </a:pPr>
            <a:r>
              <a:rPr lang="en-US" dirty="0">
                <a:ea typeface="+mn-lt"/>
                <a:cs typeface="+mn-lt"/>
              </a:rPr>
              <a:t>If the patient awakens and complains that the pressure is too high, the pressure should be restarted at a lower IPAP, chosen as one that the patient reports is comfortable enough to allow return to sleep (Consensus).</a:t>
            </a:r>
          </a:p>
          <a:p>
            <a:pPr marL="285750" indent="-285750">
              <a:buFont typeface="Wingdings"/>
              <a:buChar char="Ø"/>
            </a:pPr>
            <a:endParaRPr lang="en-US" dirty="0">
              <a:ea typeface="+mn-lt"/>
              <a:cs typeface="+mn-lt"/>
            </a:endParaRPr>
          </a:p>
          <a:p>
            <a:pPr marL="285750" indent="-285750">
              <a:buFont typeface="Wingdings"/>
              <a:buChar char="Ø"/>
            </a:pPr>
            <a:endParaRPr lang="en-US" dirty="0">
              <a:ea typeface="+mn-lt"/>
              <a:cs typeface="+mn-lt"/>
            </a:endParaRPr>
          </a:p>
          <a:p>
            <a:pPr marL="285750" indent="-285750">
              <a:buFont typeface="Wingdings"/>
              <a:buChar char="Ø"/>
            </a:pPr>
            <a:r>
              <a:rPr lang="en-US" dirty="0">
                <a:ea typeface="+mn-lt"/>
                <a:cs typeface="+mn-lt"/>
              </a:rPr>
              <a:t>A decrease in IPAP or setting BPAP in spontaneous-timed (ST) mode with backup rate may be helpful if treatment-emergent central apneas (i.e., complex sleep apnea) are observed during the titration study (Consensus)</a:t>
            </a:r>
          </a:p>
          <a:p>
            <a:pPr marL="285750" indent="-285750">
              <a:buFont typeface="Wingdings"/>
              <a:buChar char="Ø"/>
            </a:pPr>
            <a:endParaRPr lang="en-US" dirty="0"/>
          </a:p>
          <a:p>
            <a:pPr marL="285750" indent="-285750">
              <a:buFont typeface="Wingdings"/>
              <a:buChar char="Ø"/>
            </a:pPr>
            <a:endParaRPr lang="en-US" dirty="0"/>
          </a:p>
          <a:p>
            <a:pPr marL="285750" indent="-285750">
              <a:buFont typeface="Wingdings"/>
              <a:buChar char="Ø"/>
            </a:pPr>
            <a:r>
              <a:rPr lang="en-US" dirty="0">
                <a:ea typeface="+mn-lt"/>
                <a:cs typeface="+mn-lt"/>
              </a:rPr>
              <a:t>“Down” titration is not required but may be considered as an option (Consensus)</a:t>
            </a:r>
            <a:endParaRPr lang="en-US" dirty="0"/>
          </a:p>
          <a:p>
            <a:endParaRPr lang="en-US" dirty="0">
              <a:ea typeface="+mn-lt"/>
              <a:cs typeface="+mn-lt"/>
            </a:endParaRPr>
          </a:p>
        </p:txBody>
      </p:sp>
    </p:spTree>
    <p:extLst>
      <p:ext uri="{BB962C8B-B14F-4D97-AF65-F5344CB8AC3E}">
        <p14:creationId xmlns:p14="http://schemas.microsoft.com/office/powerpoint/2010/main" val="1060082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04B54F-7032-4F9E-CD5B-FD4FEA262559}"/>
              </a:ext>
            </a:extLst>
          </p:cNvPr>
          <p:cNvSpPr txBox="1"/>
          <p:nvPr/>
        </p:nvSpPr>
        <p:spPr>
          <a:xfrm>
            <a:off x="607353" y="1712611"/>
            <a:ext cx="10972408"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a:ea typeface="+mn-lt"/>
                <a:cs typeface="+mn-lt"/>
              </a:rPr>
              <a:t>The titration algorithm for split-night BPAP titration studies should be identical to that of full-night BPAP titration studies (Consensus).</a:t>
            </a:r>
            <a:endParaRPr lang="en-US"/>
          </a:p>
          <a:p>
            <a:pPr marL="285750" indent="-285750">
              <a:buFont typeface="Wingdings"/>
              <a:buChar char="Ø"/>
            </a:pPr>
            <a:endParaRPr lang="en-US"/>
          </a:p>
          <a:p>
            <a:pPr marL="285750" indent="-285750">
              <a:buFont typeface="Wingdings"/>
              <a:buChar char="Ø"/>
            </a:pPr>
            <a:endParaRPr lang="en-US">
              <a:ea typeface="+mn-lt"/>
              <a:cs typeface="+mn-lt"/>
            </a:endParaRPr>
          </a:p>
          <a:p>
            <a:pPr marL="285750" indent="-285750">
              <a:buFont typeface="Wingdings"/>
              <a:buChar char="Ø"/>
            </a:pPr>
            <a:r>
              <a:rPr lang="en-US">
                <a:ea typeface="+mn-lt"/>
                <a:cs typeface="+mn-lt"/>
              </a:rPr>
              <a:t> It may be prudent to increase IPAP and EPAP at larger increments (i.e., 2 or 2.5 cm H2 O) given the shorter BPAP titration duration in split-night vs. full-night studies.</a:t>
            </a:r>
            <a:endParaRPr lang="en-US"/>
          </a:p>
          <a:p>
            <a:pPr marL="285750" indent="-285750">
              <a:buFont typeface="Wingdings"/>
              <a:buChar char="Ø"/>
            </a:pPr>
            <a:endParaRPr lang="en-US">
              <a:ea typeface="+mn-lt"/>
              <a:cs typeface="+mn-lt"/>
            </a:endParaRPr>
          </a:p>
          <a:p>
            <a:pPr marL="285750" indent="-285750">
              <a:buFont typeface="Wingdings"/>
              <a:buChar char="Ø"/>
            </a:pPr>
            <a:endParaRPr lang="en-US">
              <a:ea typeface="+mn-lt"/>
              <a:cs typeface="+mn-lt"/>
            </a:endParaRPr>
          </a:p>
          <a:p>
            <a:pPr marL="285750" indent="-285750">
              <a:buFont typeface="Wingdings"/>
              <a:buChar char="Ø"/>
            </a:pPr>
            <a:r>
              <a:rPr lang="en-US">
                <a:ea typeface="+mn-lt"/>
                <a:cs typeface="+mn-lt"/>
              </a:rPr>
              <a:t>Of note, there are insufficient data to make any recommendations for split-night BPAP titration studies in children &lt;12 years.</a:t>
            </a:r>
            <a:endParaRPr lang="en-US"/>
          </a:p>
        </p:txBody>
      </p:sp>
    </p:spTree>
    <p:extLst>
      <p:ext uri="{BB962C8B-B14F-4D97-AF65-F5344CB8AC3E}">
        <p14:creationId xmlns:p14="http://schemas.microsoft.com/office/powerpoint/2010/main" val="1876116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19551823-D060-496F-8D15-1072997F6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D01BDC95-9380-4966-9241-C0F3F62B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106" y="511968"/>
            <a:ext cx="11220450" cy="588406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FD555BD6-C89B-4F2E-8FC8-21AF24E95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56" name="Group 55">
            <a:extLst>
              <a:ext uri="{FF2B5EF4-FFF2-40B4-BE49-F238E27FC236}">
                <a16:creationId xmlns:a16="http://schemas.microsoft.com/office/drawing/2014/main" id="{3DB84EDE-EE4C-4E69-8BB0-C8E0CFEEC0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57" name="Rounded Rectangle 21">
              <a:extLst>
                <a:ext uri="{FF2B5EF4-FFF2-40B4-BE49-F238E27FC236}">
                  <a16:creationId xmlns:a16="http://schemas.microsoft.com/office/drawing/2014/main" id="{F3C107A9-C3E1-4099-ABCB-755EEF6486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58" name="Picture 57">
              <a:extLst>
                <a:ext uri="{FF2B5EF4-FFF2-40B4-BE49-F238E27FC236}">
                  <a16:creationId xmlns:a16="http://schemas.microsoft.com/office/drawing/2014/main" id="{934B7F6D-B60A-4983-B3BC-7997CB70BB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59" name="Rounded Rectangle 27">
              <a:extLst>
                <a:ext uri="{FF2B5EF4-FFF2-40B4-BE49-F238E27FC236}">
                  <a16:creationId xmlns:a16="http://schemas.microsoft.com/office/drawing/2014/main" id="{C7BF12CA-CD41-454F-A36E-952A223323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60" name="Picture 59">
              <a:extLst>
                <a:ext uri="{FF2B5EF4-FFF2-40B4-BE49-F238E27FC236}">
                  <a16:creationId xmlns:a16="http://schemas.microsoft.com/office/drawing/2014/main" id="{D8351E39-8B6F-49F6-B117-927C58EEB0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pic>
        <p:nvPicPr>
          <p:cNvPr id="6" name="Picture 5" descr="A paper with text and a diagram&#10;&#10;Description automatically generated">
            <a:extLst>
              <a:ext uri="{FF2B5EF4-FFF2-40B4-BE49-F238E27FC236}">
                <a16:creationId xmlns:a16="http://schemas.microsoft.com/office/drawing/2014/main" id="{30922E34-3AAC-7EA2-278E-4E2DDD7548E5}"/>
              </a:ext>
            </a:extLst>
          </p:cNvPr>
          <p:cNvPicPr>
            <a:picLocks noChangeAspect="1"/>
          </p:cNvPicPr>
          <p:nvPr/>
        </p:nvPicPr>
        <p:blipFill>
          <a:blip r:embed="rId3"/>
          <a:stretch>
            <a:fillRect/>
          </a:stretch>
        </p:blipFill>
        <p:spPr>
          <a:xfrm>
            <a:off x="909087" y="771525"/>
            <a:ext cx="5186913" cy="5300663"/>
          </a:xfrm>
          <a:prstGeom prst="rect">
            <a:avLst/>
          </a:prstGeom>
        </p:spPr>
      </p:pic>
      <p:pic>
        <p:nvPicPr>
          <p:cNvPr id="3" name="Picture 2" descr="A paper with text and a diagram&#10;&#10;Description automatically generated">
            <a:extLst>
              <a:ext uri="{FF2B5EF4-FFF2-40B4-BE49-F238E27FC236}">
                <a16:creationId xmlns:a16="http://schemas.microsoft.com/office/drawing/2014/main" id="{265636C2-A07C-1499-B819-155A9875FC68}"/>
              </a:ext>
            </a:extLst>
          </p:cNvPr>
          <p:cNvPicPr>
            <a:picLocks noChangeAspect="1"/>
          </p:cNvPicPr>
          <p:nvPr/>
        </p:nvPicPr>
        <p:blipFill>
          <a:blip r:embed="rId4"/>
          <a:stretch>
            <a:fillRect/>
          </a:stretch>
        </p:blipFill>
        <p:spPr>
          <a:xfrm>
            <a:off x="6386343" y="771525"/>
            <a:ext cx="4922527" cy="5415267"/>
          </a:xfrm>
          <a:prstGeom prst="rect">
            <a:avLst/>
          </a:prstGeom>
        </p:spPr>
      </p:pic>
    </p:spTree>
    <p:extLst>
      <p:ext uri="{BB962C8B-B14F-4D97-AF65-F5344CB8AC3E}">
        <p14:creationId xmlns:p14="http://schemas.microsoft.com/office/powerpoint/2010/main" val="191452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04B54F-7032-4F9E-CD5B-FD4FEA262559}"/>
              </a:ext>
            </a:extLst>
          </p:cNvPr>
          <p:cNvSpPr txBox="1"/>
          <p:nvPr/>
        </p:nvSpPr>
        <p:spPr>
          <a:xfrm>
            <a:off x="973113" y="1263031"/>
            <a:ext cx="9920848"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ea typeface="+mn-lt"/>
                <a:cs typeface="+mn-lt"/>
              </a:rPr>
              <a:t>Acceptable PAP Titration Study ;</a:t>
            </a:r>
          </a:p>
          <a:p>
            <a:endParaRPr lang="en-US" sz="2400" dirty="0">
              <a:ea typeface="+mn-lt"/>
              <a:cs typeface="+mn-lt"/>
            </a:endParaRPr>
          </a:p>
          <a:p>
            <a:endParaRPr lang="en-US" sz="2400" dirty="0">
              <a:ea typeface="+mn-lt"/>
              <a:cs typeface="+mn-lt"/>
            </a:endParaRPr>
          </a:p>
          <a:p>
            <a:r>
              <a:rPr lang="en-US" sz="2400" dirty="0">
                <a:ea typeface="+mn-lt"/>
                <a:cs typeface="+mn-lt"/>
              </a:rPr>
              <a:t>The CPAP or BPAP selected for patient use following the titration study , should reflect control of the patient’s obstructive respiration by :</a:t>
            </a:r>
          </a:p>
          <a:p>
            <a:endParaRPr lang="en-US" sz="2400" dirty="0">
              <a:ea typeface="+mn-lt"/>
              <a:cs typeface="+mn-lt"/>
            </a:endParaRPr>
          </a:p>
          <a:p>
            <a:pPr marL="342900" indent="-342900">
              <a:buFont typeface="Wingdings" pitchFamily="2" charset="2"/>
              <a:buChar char="Ø"/>
            </a:pPr>
            <a:r>
              <a:rPr lang="en-US" sz="2400" dirty="0">
                <a:ea typeface="+mn-lt"/>
                <a:cs typeface="+mn-lt"/>
              </a:rPr>
              <a:t>A low (preferably &lt;5 per hour) RDI at the selected pressure.</a:t>
            </a:r>
          </a:p>
          <a:p>
            <a:pPr marL="342900" indent="-342900">
              <a:buFont typeface="Wingdings" pitchFamily="2" charset="2"/>
              <a:buChar char="Ø"/>
            </a:pPr>
            <a:r>
              <a:rPr lang="en-US" sz="2400" dirty="0">
                <a:ea typeface="+mn-lt"/>
                <a:cs typeface="+mn-lt"/>
              </a:rPr>
              <a:t>A minimum sea level SpO2 above 90% at the pressure.</a:t>
            </a:r>
          </a:p>
          <a:p>
            <a:pPr marL="342900" indent="-342900">
              <a:buFont typeface="Wingdings" pitchFamily="2" charset="2"/>
              <a:buChar char="Ø"/>
            </a:pPr>
            <a:r>
              <a:rPr lang="en-US" sz="2400" dirty="0">
                <a:ea typeface="+mn-lt"/>
                <a:cs typeface="+mn-lt"/>
              </a:rPr>
              <a:t>A leak within acceptable parameters at the pressure (Consensus).</a:t>
            </a:r>
          </a:p>
          <a:p>
            <a:endParaRPr lang="en-US" dirty="0"/>
          </a:p>
        </p:txBody>
      </p:sp>
    </p:spTree>
    <p:extLst>
      <p:ext uri="{BB962C8B-B14F-4D97-AF65-F5344CB8AC3E}">
        <p14:creationId xmlns:p14="http://schemas.microsoft.com/office/powerpoint/2010/main" val="229505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04B54F-7032-4F9E-CD5B-FD4FEA262559}"/>
              </a:ext>
            </a:extLst>
          </p:cNvPr>
          <p:cNvSpPr txBox="1"/>
          <p:nvPr/>
        </p:nvSpPr>
        <p:spPr>
          <a:xfrm>
            <a:off x="863988" y="763993"/>
            <a:ext cx="10543709"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mn-lt"/>
                <a:cs typeface="+mn-lt"/>
              </a:rPr>
              <a:t>Acceptable PAP Titration Study ;</a:t>
            </a:r>
          </a:p>
          <a:p>
            <a:endParaRPr lang="en-US" sz="2000" dirty="0">
              <a:ea typeface="+mn-lt"/>
              <a:cs typeface="+mn-lt"/>
            </a:endParaRPr>
          </a:p>
          <a:p>
            <a:r>
              <a:rPr lang="en-US" sz="2000" b="1" dirty="0">
                <a:ea typeface="+mn-lt"/>
                <a:cs typeface="+mn-lt"/>
              </a:rPr>
              <a:t>Grading system: </a:t>
            </a:r>
          </a:p>
          <a:p>
            <a:endParaRPr lang="en-US" sz="2000" dirty="0">
              <a:ea typeface="+mn-lt"/>
              <a:cs typeface="+mn-lt"/>
            </a:endParaRPr>
          </a:p>
          <a:p>
            <a:pPr marL="342900" indent="-342900">
              <a:buAutoNum type="arabicParenR"/>
            </a:pPr>
            <a:r>
              <a:rPr lang="en-US" sz="2000" dirty="0">
                <a:ea typeface="+mn-lt"/>
                <a:cs typeface="+mn-lt"/>
              </a:rPr>
              <a:t>An </a:t>
            </a:r>
            <a:r>
              <a:rPr lang="en-US" sz="2000" b="1" dirty="0">
                <a:ea typeface="+mn-lt"/>
                <a:cs typeface="+mn-lt"/>
              </a:rPr>
              <a:t>optimal titration</a:t>
            </a:r>
            <a:r>
              <a:rPr lang="en-US" sz="2000" dirty="0">
                <a:ea typeface="+mn-lt"/>
                <a:cs typeface="+mn-lt"/>
              </a:rPr>
              <a:t> reduces RDI &lt;5 per hour for at least a 15-min duration and should include supine REM sleep at the selected pressure that is not continually interrupted by spontaneous arousals or awakenings (Consensus).</a:t>
            </a:r>
          </a:p>
          <a:p>
            <a:pPr marL="342900" indent="-342900">
              <a:buAutoNum type="arabicParenR"/>
            </a:pPr>
            <a:endParaRPr lang="en-US" sz="2000" dirty="0"/>
          </a:p>
          <a:p>
            <a:pPr marL="342900" indent="-342900">
              <a:buAutoNum type="arabicParenR"/>
            </a:pPr>
            <a:r>
              <a:rPr lang="en-US" sz="2000" dirty="0">
                <a:ea typeface="+mn-lt"/>
                <a:cs typeface="+mn-lt"/>
              </a:rPr>
              <a:t>A </a:t>
            </a:r>
            <a:r>
              <a:rPr lang="en-US" sz="2000" b="1" dirty="0">
                <a:ea typeface="+mn-lt"/>
                <a:cs typeface="+mn-lt"/>
              </a:rPr>
              <a:t>good titration</a:t>
            </a:r>
            <a:r>
              <a:rPr lang="en-US" sz="2000" dirty="0">
                <a:ea typeface="+mn-lt"/>
                <a:cs typeface="+mn-lt"/>
              </a:rPr>
              <a:t> reduces the overnight RDI ≤10 per hour or by 50% if the baseline RDI &lt;15 per hour and should include supine REM sleep that is not continually interrupted by spontaneous arousals or awakenings at the selected pressure (Consensus).</a:t>
            </a:r>
          </a:p>
          <a:p>
            <a:pPr marL="342900" indent="-342900">
              <a:buAutoNum type="arabicParenR"/>
            </a:pPr>
            <a:endParaRPr lang="en-US" sz="2000" dirty="0"/>
          </a:p>
          <a:p>
            <a:pPr marL="342900" indent="-342900">
              <a:buAutoNum type="arabicParenR"/>
            </a:pPr>
            <a:r>
              <a:rPr lang="en-US" sz="2000" dirty="0">
                <a:ea typeface="+mn-lt"/>
                <a:cs typeface="+mn-lt"/>
              </a:rPr>
              <a:t>An </a:t>
            </a:r>
            <a:r>
              <a:rPr lang="en-US" sz="2000" b="1" dirty="0">
                <a:ea typeface="+mn-lt"/>
                <a:cs typeface="+mn-lt"/>
              </a:rPr>
              <a:t>adequate titration</a:t>
            </a:r>
            <a:r>
              <a:rPr lang="en-US" sz="2000" dirty="0">
                <a:ea typeface="+mn-lt"/>
                <a:cs typeface="+mn-lt"/>
              </a:rPr>
              <a:t> is one that does not reduce the overnight RDI ≤10 per hour but does reduce the RDI by 75% from baseline (especially in severe OSA patients), or one in which the titration grading criteria for optimal or good are met with the exception that supine REM sleep did not occur at the selected pressure (Consensus).</a:t>
            </a:r>
            <a:endParaRPr lang="en-US" sz="2000" dirty="0"/>
          </a:p>
        </p:txBody>
      </p:sp>
    </p:spTree>
    <p:extLst>
      <p:ext uri="{BB962C8B-B14F-4D97-AF65-F5344CB8AC3E}">
        <p14:creationId xmlns:p14="http://schemas.microsoft.com/office/powerpoint/2010/main" val="1521690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79DB811-FC0D-499A-822F-394B3D3BE0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0" name="Straight Connector 9">
            <a:extLst>
              <a:ext uri="{FF2B5EF4-FFF2-40B4-BE49-F238E27FC236}">
                <a16:creationId xmlns:a16="http://schemas.microsoft.com/office/drawing/2014/main" id="{7195FD2E-5530-42DE-9741-9BC30E7207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useBgFill="1">
        <p:nvSpPr>
          <p:cNvPr id="12" name="Rectangle 11">
            <a:extLst>
              <a:ext uri="{FF2B5EF4-FFF2-40B4-BE49-F238E27FC236}">
                <a16:creationId xmlns:a16="http://schemas.microsoft.com/office/drawing/2014/main" id="{8B8286FD-0D8B-4A23-A1DB-E3296C728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45A990F-5655-4935-A76E-35B43EA795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graphicFrame>
        <p:nvGraphicFramePr>
          <p:cNvPr id="4" name="TextBox 1">
            <a:extLst>
              <a:ext uri="{FF2B5EF4-FFF2-40B4-BE49-F238E27FC236}">
                <a16:creationId xmlns:a16="http://schemas.microsoft.com/office/drawing/2014/main" id="{A4B6970C-4440-FAF3-5D2B-0E0BEA7EBCAC}"/>
              </a:ext>
            </a:extLst>
          </p:cNvPr>
          <p:cNvGraphicFramePr/>
          <p:nvPr>
            <p:extLst>
              <p:ext uri="{D42A27DB-BD31-4B8C-83A1-F6EECF244321}">
                <p14:modId xmlns:p14="http://schemas.microsoft.com/office/powerpoint/2010/main" val="1710934846"/>
              </p:ext>
            </p:extLst>
          </p:nvPr>
        </p:nvGraphicFramePr>
        <p:xfrm>
          <a:off x="1295401" y="899160"/>
          <a:ext cx="9601197" cy="47623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11378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04B54F-7032-4F9E-CD5B-FD4FEA262559}"/>
              </a:ext>
            </a:extLst>
          </p:cNvPr>
          <p:cNvSpPr txBox="1"/>
          <p:nvPr/>
        </p:nvSpPr>
        <p:spPr>
          <a:xfrm>
            <a:off x="886545" y="1715194"/>
            <a:ext cx="10423768"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ea typeface="+mn-lt"/>
              <a:cs typeface="+mn-lt"/>
            </a:endParaRPr>
          </a:p>
          <a:p>
            <a:r>
              <a:rPr lang="en-US" sz="2000" b="1">
                <a:ea typeface="+mn-lt"/>
                <a:cs typeface="+mn-lt"/>
              </a:rPr>
              <a:t>An unacceptable titration is one that does not meet any one of the above grades (Consensus).</a:t>
            </a:r>
            <a:endParaRPr lang="en-US" sz="2000" b="1"/>
          </a:p>
          <a:p>
            <a:pPr marL="285750" indent="-285750">
              <a:buFont typeface="Wingdings"/>
              <a:buChar char="Ø"/>
            </a:pPr>
            <a:endParaRPr lang="en-US" sz="2000"/>
          </a:p>
          <a:p>
            <a:pPr marL="285750" indent="-285750">
              <a:buFont typeface="Wingdings"/>
              <a:buChar char="Ø"/>
            </a:pPr>
            <a:r>
              <a:rPr lang="en-US" sz="2000">
                <a:ea typeface="+mn-lt"/>
                <a:cs typeface="+mn-lt"/>
              </a:rPr>
              <a:t>A repeat PAP titration study should be considered if the initial titration does not achieve a grade of optimal or good and, if it is a split-night PSG study, it fails to meet AASM criteria (Consensus).</a:t>
            </a:r>
          </a:p>
          <a:p>
            <a:pPr marL="342900" indent="-342900">
              <a:buFont typeface="Wingdings"/>
              <a:buChar char="Ø"/>
            </a:pPr>
            <a:endParaRPr lang="en-US" sz="2000"/>
          </a:p>
          <a:p>
            <a:pPr marL="285750" indent="-285750">
              <a:buFont typeface="Wingdings"/>
              <a:buChar char="Ø"/>
            </a:pPr>
            <a:r>
              <a:rPr lang="en-US" sz="2000">
                <a:ea typeface="+mn-lt"/>
                <a:cs typeface="+mn-lt"/>
              </a:rPr>
              <a:t>PAP mask refit or readjustment should be performed whenever any significant unintentional leak is observed (Consensus).</a:t>
            </a:r>
          </a:p>
          <a:p>
            <a:pPr marL="342900" indent="-342900">
              <a:buFont typeface="Wingdings"/>
              <a:buChar char="Ø"/>
            </a:pPr>
            <a:endParaRPr lang="en-US"/>
          </a:p>
        </p:txBody>
      </p:sp>
    </p:spTree>
    <p:extLst>
      <p:ext uri="{BB962C8B-B14F-4D97-AF65-F5344CB8AC3E}">
        <p14:creationId xmlns:p14="http://schemas.microsoft.com/office/powerpoint/2010/main" val="619932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04B54F-7032-4F9E-CD5B-FD4FEA262559}"/>
              </a:ext>
            </a:extLst>
          </p:cNvPr>
          <p:cNvSpPr txBox="1"/>
          <p:nvPr/>
        </p:nvSpPr>
        <p:spPr>
          <a:xfrm>
            <a:off x="3035640" y="2967335"/>
            <a:ext cx="951198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ea typeface="+mn-lt"/>
                <a:cs typeface="+mn-lt"/>
              </a:rPr>
              <a:t>Challenges during the PAP titration </a:t>
            </a:r>
          </a:p>
          <a:p>
            <a:pPr marL="342900" indent="-342900">
              <a:buFont typeface="Wingdings"/>
              <a:buChar char="Ø"/>
            </a:pPr>
            <a:endParaRPr lang="en-US" b="1" dirty="0"/>
          </a:p>
        </p:txBody>
      </p:sp>
    </p:spTree>
    <p:extLst>
      <p:ext uri="{BB962C8B-B14F-4D97-AF65-F5344CB8AC3E}">
        <p14:creationId xmlns:p14="http://schemas.microsoft.com/office/powerpoint/2010/main" val="1073097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04B54F-7032-4F9E-CD5B-FD4FEA262559}"/>
              </a:ext>
            </a:extLst>
          </p:cNvPr>
          <p:cNvSpPr txBox="1"/>
          <p:nvPr/>
        </p:nvSpPr>
        <p:spPr>
          <a:xfrm>
            <a:off x="1680115" y="2040572"/>
            <a:ext cx="8058245"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arenR"/>
            </a:pPr>
            <a:r>
              <a:rPr lang="en-US" sz="3600" b="1" dirty="0"/>
              <a:t> Insomnia during the PAP titration :</a:t>
            </a:r>
          </a:p>
          <a:p>
            <a:endParaRPr lang="en-US" sz="2400" b="1" dirty="0"/>
          </a:p>
          <a:p>
            <a:endParaRPr lang="en-US" sz="2400" b="1" dirty="0"/>
          </a:p>
          <a:p>
            <a:pPr marL="342900" indent="-342900">
              <a:buAutoNum type="arabicParenR"/>
            </a:pPr>
            <a:endParaRPr lang="en-US" sz="2400" b="1" dirty="0"/>
          </a:p>
          <a:p>
            <a:r>
              <a:rPr lang="en-US" sz="2800" b="1" dirty="0"/>
              <a:t>                     ? Hypnotics :</a:t>
            </a:r>
          </a:p>
          <a:p>
            <a:endParaRPr lang="en-US" b="1" dirty="0"/>
          </a:p>
          <a:p>
            <a:endParaRPr lang="en-US" b="1" dirty="0"/>
          </a:p>
        </p:txBody>
      </p:sp>
    </p:spTree>
    <p:extLst>
      <p:ext uri="{BB962C8B-B14F-4D97-AF65-F5344CB8AC3E}">
        <p14:creationId xmlns:p14="http://schemas.microsoft.com/office/powerpoint/2010/main" val="297258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79D1BE9-0323-454D-87B0-9BA0EA231A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8" name="Straight Connector 17">
            <a:extLst>
              <a:ext uri="{FF2B5EF4-FFF2-40B4-BE49-F238E27FC236}">
                <a16:creationId xmlns:a16="http://schemas.microsoft.com/office/drawing/2014/main" id="{EAA13C70-A5AE-4DF8-BDDC-26D055F21D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a16="http://schemas.microsoft.com/office/drawing/2014/main" id="{ACD2860E-0FC7-4712-8780-EBC3BB9B2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C953B73F-3789-45BA-81CD-3EFA7AC39D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 name="TextBox 5">
            <a:extLst>
              <a:ext uri="{FF2B5EF4-FFF2-40B4-BE49-F238E27FC236}">
                <a16:creationId xmlns:a16="http://schemas.microsoft.com/office/drawing/2014/main" id="{3333393E-58AB-FF49-AADE-798AD3BEC394}"/>
              </a:ext>
            </a:extLst>
          </p:cNvPr>
          <p:cNvSpPr txBox="1"/>
          <p:nvPr/>
        </p:nvSpPr>
        <p:spPr>
          <a:xfrm>
            <a:off x="1180101" y="982132"/>
            <a:ext cx="6354633" cy="1303867"/>
          </a:xfrm>
          <a:prstGeom prst="rect">
            <a:avLst/>
          </a:prstGeom>
        </p:spPr>
        <p:txBody>
          <a:bodyPr vert="horz" lIns="91440" tIns="45720" rIns="91440" bIns="45720" rtlCol="0" anchor="ctr">
            <a:normAutofit/>
          </a:bodyPr>
          <a:lstStyle/>
          <a:p>
            <a:pPr algn="ctr" defTabSz="457200">
              <a:lnSpc>
                <a:spcPct val="90000"/>
              </a:lnSpc>
              <a:spcBef>
                <a:spcPct val="0"/>
              </a:spcBef>
              <a:spcAft>
                <a:spcPts val="600"/>
              </a:spcAft>
              <a:buClr>
                <a:schemeClr val="accent1"/>
              </a:buClr>
              <a:buSzPct val="115000"/>
            </a:pPr>
            <a:r>
              <a:rPr lang="en-US" sz="4100" b="1">
                <a:ln w="3175" cmpd="sng">
                  <a:noFill/>
                </a:ln>
                <a:solidFill>
                  <a:schemeClr val="tx1">
                    <a:lumMod val="85000"/>
                    <a:lumOff val="15000"/>
                  </a:schemeClr>
                </a:solidFill>
                <a:latin typeface="+mj-lt"/>
                <a:ea typeface="+mj-ea"/>
                <a:cs typeface="+mj-cs"/>
              </a:rPr>
              <a:t>1) Insomnia during the PAP titration :</a:t>
            </a:r>
          </a:p>
        </p:txBody>
      </p:sp>
      <p:cxnSp>
        <p:nvCxnSpPr>
          <p:cNvPr id="23" name="Straight Connector 22">
            <a:extLst>
              <a:ext uri="{FF2B5EF4-FFF2-40B4-BE49-F238E27FC236}">
                <a16:creationId xmlns:a16="http://schemas.microsoft.com/office/drawing/2014/main" id="{873DBC5E-E984-4F21-8861-4F0200900F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77057" y="2400639"/>
            <a:ext cx="5760720"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A close-up of a paper&#10;&#10;Description automatically generated">
            <a:extLst>
              <a:ext uri="{FF2B5EF4-FFF2-40B4-BE49-F238E27FC236}">
                <a16:creationId xmlns:a16="http://schemas.microsoft.com/office/drawing/2014/main" id="{5A6932D1-4FAD-040C-2F98-C82755BE8804}"/>
              </a:ext>
            </a:extLst>
          </p:cNvPr>
          <p:cNvPicPr>
            <a:picLocks noChangeAspect="1"/>
          </p:cNvPicPr>
          <p:nvPr/>
        </p:nvPicPr>
        <p:blipFill rotWithShape="1">
          <a:blip r:embed="rId4"/>
          <a:srcRect l="1871" r="1834" b="7"/>
          <a:stretch/>
        </p:blipFill>
        <p:spPr>
          <a:xfrm>
            <a:off x="1086701" y="982132"/>
            <a:ext cx="10015421" cy="4705329"/>
          </a:xfrm>
          <a:prstGeom prst="rect">
            <a:avLst/>
          </a:prstGeom>
          <a:ln w="57150" cmpd="thickThin">
            <a:solidFill>
              <a:schemeClr val="tx1">
                <a:lumMod val="50000"/>
                <a:lumOff val="50000"/>
              </a:schemeClr>
            </a:solidFill>
            <a:miter lim="800000"/>
          </a:ln>
        </p:spPr>
      </p:pic>
      <p:pic>
        <p:nvPicPr>
          <p:cNvPr id="3" name="Picture 2" descr="A book cover with a drawing of a brain&#10;&#10;Description automatically generated">
            <a:extLst>
              <a:ext uri="{FF2B5EF4-FFF2-40B4-BE49-F238E27FC236}">
                <a16:creationId xmlns:a16="http://schemas.microsoft.com/office/drawing/2014/main" id="{AF9FE579-B37B-24D7-5657-EE805889102A}"/>
              </a:ext>
            </a:extLst>
          </p:cNvPr>
          <p:cNvPicPr>
            <a:picLocks noChangeAspect="1"/>
          </p:cNvPicPr>
          <p:nvPr/>
        </p:nvPicPr>
        <p:blipFill>
          <a:blip r:embed="rId5"/>
          <a:stretch>
            <a:fillRect/>
          </a:stretch>
        </p:blipFill>
        <p:spPr>
          <a:xfrm>
            <a:off x="9892145" y="5237024"/>
            <a:ext cx="1066800" cy="1108351"/>
          </a:xfrm>
          <a:prstGeom prst="rect">
            <a:avLst/>
          </a:prstGeom>
        </p:spPr>
      </p:pic>
    </p:spTree>
    <p:extLst>
      <p:ext uri="{BB962C8B-B14F-4D97-AF65-F5344CB8AC3E}">
        <p14:creationId xmlns:p14="http://schemas.microsoft.com/office/powerpoint/2010/main" val="3436337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79D1BE9-0323-454D-87B0-9BA0EA231A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8" name="Straight Connector 17">
            <a:extLst>
              <a:ext uri="{FF2B5EF4-FFF2-40B4-BE49-F238E27FC236}">
                <a16:creationId xmlns:a16="http://schemas.microsoft.com/office/drawing/2014/main" id="{EAA13C70-A5AE-4DF8-BDDC-26D055F21D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a16="http://schemas.microsoft.com/office/drawing/2014/main" id="{ACD2860E-0FC7-4712-8780-EBC3BB9B2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C953B73F-3789-45BA-81CD-3EFA7AC39D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 name="TextBox 5">
            <a:extLst>
              <a:ext uri="{FF2B5EF4-FFF2-40B4-BE49-F238E27FC236}">
                <a16:creationId xmlns:a16="http://schemas.microsoft.com/office/drawing/2014/main" id="{3333393E-58AB-FF49-AADE-798AD3BEC394}"/>
              </a:ext>
            </a:extLst>
          </p:cNvPr>
          <p:cNvSpPr txBox="1"/>
          <p:nvPr/>
        </p:nvSpPr>
        <p:spPr>
          <a:xfrm>
            <a:off x="1180101" y="982132"/>
            <a:ext cx="8588739" cy="1303867"/>
          </a:xfrm>
          <a:prstGeom prst="rect">
            <a:avLst/>
          </a:prstGeom>
        </p:spPr>
        <p:txBody>
          <a:bodyPr vert="horz" lIns="91440" tIns="45720" rIns="91440" bIns="45720" rtlCol="0" anchor="ctr">
            <a:normAutofit/>
          </a:bodyPr>
          <a:lstStyle/>
          <a:p>
            <a:pPr algn="ctr" defTabSz="457200">
              <a:lnSpc>
                <a:spcPct val="90000"/>
              </a:lnSpc>
              <a:spcBef>
                <a:spcPct val="0"/>
              </a:spcBef>
              <a:spcAft>
                <a:spcPts val="600"/>
              </a:spcAft>
              <a:buClr>
                <a:schemeClr val="accent1"/>
              </a:buClr>
              <a:buSzPct val="115000"/>
            </a:pPr>
            <a:r>
              <a:rPr lang="en-US" sz="4100" b="1" dirty="0">
                <a:ln w="3175" cmpd="sng">
                  <a:noFill/>
                </a:ln>
                <a:solidFill>
                  <a:schemeClr val="tx1">
                    <a:lumMod val="85000"/>
                    <a:lumOff val="15000"/>
                  </a:schemeClr>
                </a:solidFill>
                <a:latin typeface="+mj-lt"/>
                <a:ea typeface="+mj-ea"/>
                <a:cs typeface="+mj-cs"/>
              </a:rPr>
              <a:t>1) Insomnia during the PAP titration :</a:t>
            </a:r>
          </a:p>
        </p:txBody>
      </p:sp>
      <p:cxnSp>
        <p:nvCxnSpPr>
          <p:cNvPr id="23" name="Straight Connector 22">
            <a:extLst>
              <a:ext uri="{FF2B5EF4-FFF2-40B4-BE49-F238E27FC236}">
                <a16:creationId xmlns:a16="http://schemas.microsoft.com/office/drawing/2014/main" id="{873DBC5E-E984-4F21-8861-4F0200900F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77057" y="2400639"/>
            <a:ext cx="5760720"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descr="A close-up of a table&#10;&#10;Description automatically generated">
            <a:extLst>
              <a:ext uri="{FF2B5EF4-FFF2-40B4-BE49-F238E27FC236}">
                <a16:creationId xmlns:a16="http://schemas.microsoft.com/office/drawing/2014/main" id="{232F60CE-5C24-0B13-2B0C-A2D60F866CDD}"/>
              </a:ext>
            </a:extLst>
          </p:cNvPr>
          <p:cNvPicPr>
            <a:picLocks noChangeAspect="1"/>
          </p:cNvPicPr>
          <p:nvPr/>
        </p:nvPicPr>
        <p:blipFill>
          <a:blip r:embed="rId4"/>
          <a:stretch>
            <a:fillRect/>
          </a:stretch>
        </p:blipFill>
        <p:spPr>
          <a:xfrm>
            <a:off x="1180102" y="855980"/>
            <a:ext cx="10127978" cy="5019888"/>
          </a:xfrm>
          <a:prstGeom prst="rect">
            <a:avLst/>
          </a:prstGeom>
        </p:spPr>
      </p:pic>
    </p:spTree>
    <p:extLst>
      <p:ext uri="{BB962C8B-B14F-4D97-AF65-F5344CB8AC3E}">
        <p14:creationId xmlns:p14="http://schemas.microsoft.com/office/powerpoint/2010/main" val="1446497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79D1BE9-0323-454D-87B0-9BA0EA231A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8" name="Straight Connector 17">
            <a:extLst>
              <a:ext uri="{FF2B5EF4-FFF2-40B4-BE49-F238E27FC236}">
                <a16:creationId xmlns:a16="http://schemas.microsoft.com/office/drawing/2014/main" id="{EAA13C70-A5AE-4DF8-BDDC-26D055F21D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a16="http://schemas.microsoft.com/office/drawing/2014/main" id="{ACD2860E-0FC7-4712-8780-EBC3BB9B2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C953B73F-3789-45BA-81CD-3EFA7AC39D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 name="TextBox 5">
            <a:extLst>
              <a:ext uri="{FF2B5EF4-FFF2-40B4-BE49-F238E27FC236}">
                <a16:creationId xmlns:a16="http://schemas.microsoft.com/office/drawing/2014/main" id="{3333393E-58AB-FF49-AADE-798AD3BEC394}"/>
              </a:ext>
            </a:extLst>
          </p:cNvPr>
          <p:cNvSpPr txBox="1"/>
          <p:nvPr/>
        </p:nvSpPr>
        <p:spPr>
          <a:xfrm>
            <a:off x="1294985" y="2397602"/>
            <a:ext cx="8588739" cy="1303867"/>
          </a:xfrm>
          <a:prstGeom prst="rect">
            <a:avLst/>
          </a:prstGeom>
        </p:spPr>
        <p:txBody>
          <a:bodyPr vert="horz" lIns="91440" tIns="45720" rIns="91440" bIns="45720" rtlCol="0" anchor="ctr">
            <a:normAutofit/>
          </a:bodyPr>
          <a:lstStyle/>
          <a:p>
            <a:pPr algn="ctr" defTabSz="457200">
              <a:lnSpc>
                <a:spcPct val="90000"/>
              </a:lnSpc>
              <a:spcBef>
                <a:spcPct val="0"/>
              </a:spcBef>
              <a:spcAft>
                <a:spcPts val="600"/>
              </a:spcAft>
              <a:buClr>
                <a:schemeClr val="accent1"/>
              </a:buClr>
              <a:buSzPct val="115000"/>
            </a:pPr>
            <a:endParaRPr lang="en-US" sz="4100" b="1" dirty="0">
              <a:ln w="3175" cmpd="sng">
                <a:noFill/>
              </a:ln>
              <a:solidFill>
                <a:schemeClr val="tx1">
                  <a:lumMod val="85000"/>
                  <a:lumOff val="15000"/>
                </a:schemeClr>
              </a:solidFill>
              <a:latin typeface="+mj-lt"/>
              <a:ea typeface="+mj-ea"/>
              <a:cs typeface="+mj-cs"/>
            </a:endParaRPr>
          </a:p>
        </p:txBody>
      </p:sp>
      <p:cxnSp>
        <p:nvCxnSpPr>
          <p:cNvPr id="23" name="Straight Connector 22">
            <a:extLst>
              <a:ext uri="{FF2B5EF4-FFF2-40B4-BE49-F238E27FC236}">
                <a16:creationId xmlns:a16="http://schemas.microsoft.com/office/drawing/2014/main" id="{873DBC5E-E984-4F21-8861-4F0200900F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77057" y="2400639"/>
            <a:ext cx="5760720"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descr="A table of medical information&#10;&#10;Description automatically generated with medium confidence">
            <a:extLst>
              <a:ext uri="{FF2B5EF4-FFF2-40B4-BE49-F238E27FC236}">
                <a16:creationId xmlns:a16="http://schemas.microsoft.com/office/drawing/2014/main" id="{CD98A628-FF4D-9CB4-D47E-3827B9CAED1B}"/>
              </a:ext>
            </a:extLst>
          </p:cNvPr>
          <p:cNvPicPr>
            <a:picLocks noChangeAspect="1"/>
          </p:cNvPicPr>
          <p:nvPr/>
        </p:nvPicPr>
        <p:blipFill>
          <a:blip r:embed="rId4"/>
          <a:stretch>
            <a:fillRect/>
          </a:stretch>
        </p:blipFill>
        <p:spPr>
          <a:xfrm>
            <a:off x="774085" y="679108"/>
            <a:ext cx="5295875" cy="5709414"/>
          </a:xfrm>
          <a:prstGeom prst="rect">
            <a:avLst/>
          </a:prstGeom>
        </p:spPr>
      </p:pic>
      <p:pic>
        <p:nvPicPr>
          <p:cNvPr id="5" name="Picture 4" descr="A table with numbers and letters&#10;&#10;Description automatically generated">
            <a:extLst>
              <a:ext uri="{FF2B5EF4-FFF2-40B4-BE49-F238E27FC236}">
                <a16:creationId xmlns:a16="http://schemas.microsoft.com/office/drawing/2014/main" id="{380885A7-08EF-FC5B-961E-662D1FC6056F}"/>
              </a:ext>
            </a:extLst>
          </p:cNvPr>
          <p:cNvPicPr>
            <a:picLocks noChangeAspect="1"/>
          </p:cNvPicPr>
          <p:nvPr/>
        </p:nvPicPr>
        <p:blipFill>
          <a:blip r:embed="rId5"/>
          <a:stretch>
            <a:fillRect/>
          </a:stretch>
        </p:blipFill>
        <p:spPr>
          <a:xfrm>
            <a:off x="6070087" y="852828"/>
            <a:ext cx="5323504" cy="5535694"/>
          </a:xfrm>
          <a:prstGeom prst="rect">
            <a:avLst/>
          </a:prstGeom>
        </p:spPr>
      </p:pic>
    </p:spTree>
    <p:extLst>
      <p:ext uri="{BB962C8B-B14F-4D97-AF65-F5344CB8AC3E}">
        <p14:creationId xmlns:p14="http://schemas.microsoft.com/office/powerpoint/2010/main" val="3091721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DF4ADC-C44A-4C41-B974-6F4B3C7223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3" name="Straight Connector 12">
            <a:extLst>
              <a:ext uri="{FF2B5EF4-FFF2-40B4-BE49-F238E27FC236}">
                <a16:creationId xmlns:a16="http://schemas.microsoft.com/office/drawing/2014/main" id="{89CCCE17-8DAC-44EB-9D15-03C32E7D2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292E7AF0-A589-43B3-A1DE-8807EC7697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7" name="Straight Connector 16">
            <a:extLst>
              <a:ext uri="{FF2B5EF4-FFF2-40B4-BE49-F238E27FC236}">
                <a16:creationId xmlns:a16="http://schemas.microsoft.com/office/drawing/2014/main" id="{29BCDD02-D5E3-4D30-8587-66036C891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49C39779-9334-10D9-D398-5E7F24CE5765}"/>
              </a:ext>
            </a:extLst>
          </p:cNvPr>
          <p:cNvSpPr txBox="1"/>
          <p:nvPr/>
        </p:nvSpPr>
        <p:spPr>
          <a:xfrm>
            <a:off x="1295401" y="2493774"/>
            <a:ext cx="3660057" cy="3382094"/>
          </a:xfrm>
          <a:prstGeom prst="rect">
            <a:avLst/>
          </a:prstGeom>
        </p:spPr>
        <p:txBody>
          <a:bodyPr vert="horz" lIns="91440" tIns="45720" rIns="91440" bIns="45720" rtlCol="0" anchor="t">
            <a:normAutofit/>
          </a:bodyPr>
          <a:lstStyle/>
          <a:p>
            <a:pPr algn="ctr" defTabSz="457200">
              <a:spcBef>
                <a:spcPct val="20000"/>
              </a:spcBef>
              <a:spcAft>
                <a:spcPts val="600"/>
              </a:spcAft>
              <a:buClr>
                <a:schemeClr val="accent1"/>
              </a:buClr>
              <a:buSzPct val="115000"/>
              <a:buFont typeface="Arial"/>
              <a:buChar char="•"/>
            </a:pPr>
            <a:r>
              <a:rPr lang="en-US" sz="1600" dirty="0">
                <a:solidFill>
                  <a:schemeClr val="tx1">
                    <a:lumMod val="85000"/>
                    <a:lumOff val="15000"/>
                  </a:schemeClr>
                </a:solidFill>
              </a:rPr>
              <a:t>Conclusion: </a:t>
            </a:r>
          </a:p>
          <a:p>
            <a:pPr algn="ctr" defTabSz="457200">
              <a:spcBef>
                <a:spcPct val="20000"/>
              </a:spcBef>
              <a:spcAft>
                <a:spcPts val="600"/>
              </a:spcAft>
              <a:buClr>
                <a:schemeClr val="accent1"/>
              </a:buClr>
              <a:buSzPct val="115000"/>
              <a:buFont typeface="Arial"/>
              <a:buChar char="•"/>
            </a:pPr>
            <a:r>
              <a:rPr lang="en-US" sz="1600" dirty="0">
                <a:solidFill>
                  <a:schemeClr val="tx1">
                    <a:lumMod val="85000"/>
                    <a:lumOff val="15000"/>
                  </a:schemeClr>
                </a:solidFill>
              </a:rPr>
              <a:t>Pretreatment with eszopiclone improves the quality of polysomnography and CPAP titration and decreases the need to repeat studies. </a:t>
            </a:r>
          </a:p>
        </p:txBody>
      </p:sp>
      <p:pic>
        <p:nvPicPr>
          <p:cNvPr id="3" name="Picture 2" descr="A table with numbers and text&#10;&#10;Description automatically generated">
            <a:extLst>
              <a:ext uri="{FF2B5EF4-FFF2-40B4-BE49-F238E27FC236}">
                <a16:creationId xmlns:a16="http://schemas.microsoft.com/office/drawing/2014/main" id="{60C28BE5-C3A7-DBD7-61FD-03E3C1384E02}"/>
              </a:ext>
            </a:extLst>
          </p:cNvPr>
          <p:cNvPicPr>
            <a:picLocks noChangeAspect="1"/>
          </p:cNvPicPr>
          <p:nvPr/>
        </p:nvPicPr>
        <p:blipFill>
          <a:blip r:embed="rId4"/>
          <a:stretch>
            <a:fillRect/>
          </a:stretch>
        </p:blipFill>
        <p:spPr>
          <a:xfrm>
            <a:off x="5418668" y="1542033"/>
            <a:ext cx="5469466" cy="377393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3435803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B4CACB-F040-42C8-BAB4-EF293B16E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6C5C6B7-B038-40DE-9BBF-E219006E0C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4" name="Rectangle 13">
            <a:extLst>
              <a:ext uri="{FF2B5EF4-FFF2-40B4-BE49-F238E27FC236}">
                <a16:creationId xmlns:a16="http://schemas.microsoft.com/office/drawing/2014/main" id="{CBCD6488-6A94-4486-9EC5-91E9BCEA2B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106" y="511968"/>
            <a:ext cx="11220450" cy="588406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lose-up of a medical document&#10;&#10;Description automatically generated">
            <a:extLst>
              <a:ext uri="{FF2B5EF4-FFF2-40B4-BE49-F238E27FC236}">
                <a16:creationId xmlns:a16="http://schemas.microsoft.com/office/drawing/2014/main" id="{525E4467-46D2-4C76-D4C0-E5F4C0FE585A}"/>
              </a:ext>
            </a:extLst>
          </p:cNvPr>
          <p:cNvPicPr>
            <a:picLocks noChangeAspect="1"/>
          </p:cNvPicPr>
          <p:nvPr/>
        </p:nvPicPr>
        <p:blipFill>
          <a:blip r:embed="rId4"/>
          <a:stretch>
            <a:fillRect/>
          </a:stretch>
        </p:blipFill>
        <p:spPr>
          <a:xfrm>
            <a:off x="1133780" y="1013103"/>
            <a:ext cx="3407740" cy="3437921"/>
          </a:xfrm>
          <a:prstGeom prst="rect">
            <a:avLst/>
          </a:prstGeom>
        </p:spPr>
      </p:pic>
      <p:grpSp>
        <p:nvGrpSpPr>
          <p:cNvPr id="16" name="Group 15">
            <a:extLst>
              <a:ext uri="{FF2B5EF4-FFF2-40B4-BE49-F238E27FC236}">
                <a16:creationId xmlns:a16="http://schemas.microsoft.com/office/drawing/2014/main" id="{AC82F602-8DEC-4503-A8EE-78C40239CF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17" name="Rounded Rectangle 21">
              <a:extLst>
                <a:ext uri="{FF2B5EF4-FFF2-40B4-BE49-F238E27FC236}">
                  <a16:creationId xmlns:a16="http://schemas.microsoft.com/office/drawing/2014/main" id="{265B23B4-5D6A-496F-97E0-5820A423E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8" name="Picture 17">
              <a:extLst>
                <a:ext uri="{FF2B5EF4-FFF2-40B4-BE49-F238E27FC236}">
                  <a16:creationId xmlns:a16="http://schemas.microsoft.com/office/drawing/2014/main" id="{04E85294-3619-433F-B8F6-901CAA9F757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9" name="Rounded Rectangle 27">
              <a:extLst>
                <a:ext uri="{FF2B5EF4-FFF2-40B4-BE49-F238E27FC236}">
                  <a16:creationId xmlns:a16="http://schemas.microsoft.com/office/drawing/2014/main" id="{3EC93FD1-54A1-4342-8790-272BCD99F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0" name="Picture 19">
              <a:extLst>
                <a:ext uri="{FF2B5EF4-FFF2-40B4-BE49-F238E27FC236}">
                  <a16:creationId xmlns:a16="http://schemas.microsoft.com/office/drawing/2014/main" id="{AABD94D8-A1A4-4079-BDB1-30122D3F8B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4" name="TextBox 3">
            <a:extLst>
              <a:ext uri="{FF2B5EF4-FFF2-40B4-BE49-F238E27FC236}">
                <a16:creationId xmlns:a16="http://schemas.microsoft.com/office/drawing/2014/main" id="{B8700AD9-A952-65F7-96B4-5AA4053953C5}"/>
              </a:ext>
            </a:extLst>
          </p:cNvPr>
          <p:cNvSpPr txBox="1"/>
          <p:nvPr/>
        </p:nvSpPr>
        <p:spPr>
          <a:xfrm>
            <a:off x="4750420" y="776346"/>
            <a:ext cx="6471074" cy="5632311"/>
          </a:xfrm>
          <a:prstGeom prst="rect">
            <a:avLst/>
          </a:prstGeom>
          <a:noFill/>
        </p:spPr>
        <p:txBody>
          <a:bodyPr wrap="square">
            <a:spAutoFit/>
          </a:bodyPr>
          <a:lstStyle/>
          <a:p>
            <a:r>
              <a:rPr lang="en-US" dirty="0"/>
              <a:t>R</a:t>
            </a:r>
            <a:r>
              <a:rPr lang="en-US" b="1" dirty="0"/>
              <a:t>esults: </a:t>
            </a:r>
          </a:p>
          <a:p>
            <a:r>
              <a:rPr lang="en-US" dirty="0"/>
              <a:t>117 subjects, and 98 subjects completed the protocol (eszopiclone, 50 subjects; placebo, 48 subjects). </a:t>
            </a:r>
          </a:p>
          <a:p>
            <a:r>
              <a:rPr lang="en-US" dirty="0"/>
              <a:t>Other than there being more women in the eszopiclone group, the groups were similar at baseline. </a:t>
            </a:r>
          </a:p>
          <a:p>
            <a:r>
              <a:rPr lang="en-US" dirty="0"/>
              <a:t>Compared with placebo, premedication with eszopiclone significantly improved </a:t>
            </a:r>
            <a:r>
              <a:rPr lang="en-US" b="1" dirty="0"/>
              <a:t>mean ( SD) sleep efficiency </a:t>
            </a:r>
            <a:r>
              <a:rPr lang="en-US" dirty="0"/>
              <a:t>(87.8 5.8% vs 80.1 10.5%, respectively; p 0.002) and </a:t>
            </a:r>
            <a:r>
              <a:rPr lang="en-US" b="1" dirty="0"/>
              <a:t>mean total sleep time </a:t>
            </a:r>
            <a:r>
              <a:rPr lang="en-US" dirty="0"/>
              <a:t>(350.9 33.6 min vs 319.7 48.7 min, respectively; p 0.007). </a:t>
            </a:r>
          </a:p>
          <a:p>
            <a:r>
              <a:rPr lang="en-US" dirty="0"/>
              <a:t>A </a:t>
            </a:r>
            <a:r>
              <a:rPr lang="en-US" b="1" dirty="0"/>
              <a:t>trend toward improved sleep latency</a:t>
            </a:r>
            <a:r>
              <a:rPr lang="en-US" dirty="0"/>
              <a:t> (19.4 16.1 min vs 31.8 30.4 min, respectively; p 0.08) and the number of residual obstructive events observed at the final CPAP pressure (6.4 7 events/h vs 12.8 14.6 events/h, respectively; p 0.08) during polysomnography was found. </a:t>
            </a:r>
          </a:p>
          <a:p>
            <a:r>
              <a:rPr lang="en-US" dirty="0"/>
              <a:t>Eszopiclone significantly improved CPAP compliance.  (75.9 20.0% vs 60.1 24.3%,; p 0.005) and for more hours per night (4.8 1.5 h vs 3.9 1.8 </a:t>
            </a:r>
            <a:r>
              <a:rPr lang="en-US" dirty="0" err="1"/>
              <a:t>h,p</a:t>
            </a:r>
            <a:r>
              <a:rPr lang="en-US" dirty="0"/>
              <a:t> 0.03). </a:t>
            </a:r>
          </a:p>
          <a:p>
            <a:endParaRPr lang="en-US" dirty="0"/>
          </a:p>
          <a:p>
            <a:endParaRPr lang="en-US" dirty="0"/>
          </a:p>
          <a:p>
            <a:r>
              <a:rPr lang="en-US" dirty="0"/>
              <a:t>(CHEST 2009; 136:1263–1268)</a:t>
            </a:r>
          </a:p>
        </p:txBody>
      </p:sp>
      <p:sp>
        <p:nvSpPr>
          <p:cNvPr id="5" name="Frame 4">
            <a:extLst>
              <a:ext uri="{FF2B5EF4-FFF2-40B4-BE49-F238E27FC236}">
                <a16:creationId xmlns:a16="http://schemas.microsoft.com/office/drawing/2014/main" id="{2C438253-8AB1-9796-403C-62B52FF8F248}"/>
              </a:ext>
            </a:extLst>
          </p:cNvPr>
          <p:cNvSpPr/>
          <p:nvPr/>
        </p:nvSpPr>
        <p:spPr>
          <a:xfrm>
            <a:off x="4621974" y="4451025"/>
            <a:ext cx="6727965" cy="1160066"/>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6541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E3CED3-8830-45C9-8D6C-F4ECADD4F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94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web page&#10;&#10;Description automatically generated">
            <a:extLst>
              <a:ext uri="{FF2B5EF4-FFF2-40B4-BE49-F238E27FC236}">
                <a16:creationId xmlns:a16="http://schemas.microsoft.com/office/drawing/2014/main" id="{2DC94F46-54AE-D797-C152-ABBB08F45402}"/>
              </a:ext>
            </a:extLst>
          </p:cNvPr>
          <p:cNvPicPr>
            <a:picLocks noChangeAspect="1"/>
          </p:cNvPicPr>
          <p:nvPr/>
        </p:nvPicPr>
        <p:blipFill>
          <a:blip r:embed="rId3"/>
          <a:stretch>
            <a:fillRect/>
          </a:stretch>
        </p:blipFill>
        <p:spPr>
          <a:xfrm>
            <a:off x="1737361" y="484909"/>
            <a:ext cx="8321039" cy="5902036"/>
          </a:xfrm>
          <a:prstGeom prst="rect">
            <a:avLst/>
          </a:prstGeom>
        </p:spPr>
      </p:pic>
      <p:sp>
        <p:nvSpPr>
          <p:cNvPr id="6" name="Rectangle 5">
            <a:extLst>
              <a:ext uri="{FF2B5EF4-FFF2-40B4-BE49-F238E27FC236}">
                <a16:creationId xmlns:a16="http://schemas.microsoft.com/office/drawing/2014/main" id="{66F2D62A-C66C-42DF-8C05-99B0B1A8B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rgbClr val="1EC4F4"/>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53502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04B54F-7032-4F9E-CD5B-FD4FEA262559}"/>
              </a:ext>
            </a:extLst>
          </p:cNvPr>
          <p:cNvSpPr txBox="1"/>
          <p:nvPr/>
        </p:nvSpPr>
        <p:spPr>
          <a:xfrm>
            <a:off x="959005" y="685800"/>
            <a:ext cx="10303728" cy="56630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dirty="0"/>
          </a:p>
          <a:p>
            <a:r>
              <a:rPr lang="en-US" sz="2400" b="1" dirty="0">
                <a:ea typeface="+mn-lt"/>
                <a:cs typeface="+mn-lt"/>
              </a:rPr>
              <a:t># 2) Leakage :</a:t>
            </a:r>
          </a:p>
          <a:p>
            <a:r>
              <a:rPr lang="en-US" sz="2400" b="1" dirty="0">
                <a:ea typeface="+mn-lt"/>
                <a:cs typeface="+mn-lt"/>
              </a:rPr>
              <a:t>Leakage forms:</a:t>
            </a:r>
          </a:p>
          <a:p>
            <a:endParaRPr lang="en-US" sz="2000" b="1" dirty="0">
              <a:ea typeface="+mn-lt"/>
              <a:cs typeface="+mn-lt"/>
            </a:endParaRPr>
          </a:p>
          <a:p>
            <a:pPr marL="285750" indent="-285750">
              <a:buFont typeface="Wingdings"/>
              <a:buChar char="Ø"/>
            </a:pPr>
            <a:r>
              <a:rPr lang="en-US" sz="2000" dirty="0">
                <a:ea typeface="+mn-lt"/>
                <a:cs typeface="+mn-lt"/>
              </a:rPr>
              <a:t>    </a:t>
            </a:r>
            <a:r>
              <a:rPr lang="en-US" sz="2000" b="1" dirty="0">
                <a:ea typeface="+mn-lt"/>
                <a:cs typeface="+mn-lt"/>
              </a:rPr>
              <a:t>Intentional leak </a:t>
            </a:r>
            <a:r>
              <a:rPr lang="en-US" sz="2000" dirty="0">
                <a:ea typeface="+mn-lt"/>
                <a:cs typeface="+mn-lt"/>
              </a:rPr>
              <a:t>is the controlled leak from the port on mask interfaces that washes out CO2 and prevents rebreathing. </a:t>
            </a:r>
          </a:p>
          <a:p>
            <a:pPr marL="285750" indent="-285750">
              <a:buFont typeface="Wingdings"/>
              <a:buChar char="Ø"/>
            </a:pPr>
            <a:endParaRPr lang="en-US" sz="2000" dirty="0">
              <a:ea typeface="+mn-lt"/>
              <a:cs typeface="+mn-lt"/>
            </a:endParaRPr>
          </a:p>
          <a:p>
            <a:pPr marL="285750" indent="-285750">
              <a:buFont typeface="Wingdings"/>
              <a:buChar char="Ø"/>
            </a:pPr>
            <a:r>
              <a:rPr lang="en-US" sz="2000" dirty="0">
                <a:ea typeface="+mn-lt"/>
                <a:cs typeface="+mn-lt"/>
              </a:rPr>
              <a:t>  </a:t>
            </a:r>
            <a:r>
              <a:rPr lang="en-US" sz="2000" b="1" dirty="0">
                <a:ea typeface="+mn-lt"/>
                <a:cs typeface="+mn-lt"/>
              </a:rPr>
              <a:t> Unintentional leak :  </a:t>
            </a:r>
            <a:r>
              <a:rPr lang="en-US" sz="2000" dirty="0">
                <a:ea typeface="+mn-lt"/>
                <a:cs typeface="+mn-lt"/>
              </a:rPr>
              <a:t>- Mouth leak  (i.e., pressurized air escaping via the mouth when a nasal mask is used)                  - Mask leak : (i.e., pressurized air escaping between the mask and the face when a nasal mask or full-face/oronasal mask is used). </a:t>
            </a:r>
          </a:p>
          <a:p>
            <a:r>
              <a:rPr lang="en-US" sz="2000" dirty="0">
                <a:solidFill>
                  <a:schemeClr val="accent3"/>
                </a:solidFill>
                <a:ea typeface="+mn-lt"/>
                <a:cs typeface="+mn-lt"/>
              </a:rPr>
              <a:t>            </a:t>
            </a:r>
            <a:r>
              <a:rPr lang="en-US" sz="3600" dirty="0">
                <a:solidFill>
                  <a:schemeClr val="accent3"/>
                </a:solidFill>
                <a:ea typeface="+mn-lt"/>
                <a:cs typeface="+mn-lt"/>
              </a:rPr>
              <a:t>R:</a:t>
            </a:r>
          </a:p>
          <a:p>
            <a:r>
              <a:rPr lang="en-US" sz="2000" dirty="0">
                <a:ea typeface="+mn-lt"/>
                <a:cs typeface="+mn-lt"/>
              </a:rPr>
              <a:t>             - Chinstrap  ( Mouth leak ).</a:t>
            </a:r>
          </a:p>
          <a:p>
            <a:r>
              <a:rPr lang="en-US" sz="2000" dirty="0">
                <a:ea typeface="+mn-lt"/>
                <a:cs typeface="+mn-lt"/>
              </a:rPr>
              <a:t>            -  Mask refit or readjustment ( mask leak).</a:t>
            </a:r>
          </a:p>
          <a:p>
            <a:endParaRPr lang="en-US" sz="2000" dirty="0">
              <a:ea typeface="+mn-lt"/>
              <a:cs typeface="+mn-lt"/>
            </a:endParaRPr>
          </a:p>
          <a:p>
            <a:r>
              <a:rPr lang="en-US" sz="2000" dirty="0">
                <a:ea typeface="+mn-lt"/>
                <a:cs typeface="+mn-lt"/>
              </a:rPr>
              <a:t>- A study examining the effects of mask leak on the efficacy of BPAP therapy reported that the patients showed improved oxygenation, decreased arousal index, and increased REM sleep when this leak was minimized </a:t>
            </a:r>
            <a:endParaRPr lang="en-US" sz="2000" dirty="0"/>
          </a:p>
        </p:txBody>
      </p:sp>
    </p:spTree>
    <p:extLst>
      <p:ext uri="{BB962C8B-B14F-4D97-AF65-F5344CB8AC3E}">
        <p14:creationId xmlns:p14="http://schemas.microsoft.com/office/powerpoint/2010/main" val="2634412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EB4B82D-A989-40D8-A457-F1D9C0345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4E99EC7-4ECA-46FD-A4EE-C28A8AC673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pic>
        <p:nvPicPr>
          <p:cNvPr id="4" name="Picture 3" descr="A close-up of a document&#10;&#10;Description automatically generated">
            <a:extLst>
              <a:ext uri="{FF2B5EF4-FFF2-40B4-BE49-F238E27FC236}">
                <a16:creationId xmlns:a16="http://schemas.microsoft.com/office/drawing/2014/main" id="{885EB528-62E8-E7AB-C12A-98E539534BA8}"/>
              </a:ext>
            </a:extLst>
          </p:cNvPr>
          <p:cNvPicPr>
            <a:picLocks noChangeAspect="1"/>
          </p:cNvPicPr>
          <p:nvPr/>
        </p:nvPicPr>
        <p:blipFill>
          <a:blip r:embed="rId4"/>
          <a:stretch>
            <a:fillRect/>
          </a:stretch>
        </p:blipFill>
        <p:spPr>
          <a:xfrm>
            <a:off x="1690850" y="1149305"/>
            <a:ext cx="8791387" cy="4615479"/>
          </a:xfrm>
          <a:prstGeom prst="rect">
            <a:avLst/>
          </a:prstGeom>
        </p:spPr>
      </p:pic>
      <p:grpSp>
        <p:nvGrpSpPr>
          <p:cNvPr id="13" name="Group 12">
            <a:extLst>
              <a:ext uri="{FF2B5EF4-FFF2-40B4-BE49-F238E27FC236}">
                <a16:creationId xmlns:a16="http://schemas.microsoft.com/office/drawing/2014/main" id="{67034349-EB95-4DEC-941A-A5BEB23CCC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14" name="Rounded Rectangle 21">
              <a:extLst>
                <a:ext uri="{FF2B5EF4-FFF2-40B4-BE49-F238E27FC236}">
                  <a16:creationId xmlns:a16="http://schemas.microsoft.com/office/drawing/2014/main" id="{4ED14EF1-39B3-426A-842A-CEA137A65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5" name="Picture 14">
              <a:extLst>
                <a:ext uri="{FF2B5EF4-FFF2-40B4-BE49-F238E27FC236}">
                  <a16:creationId xmlns:a16="http://schemas.microsoft.com/office/drawing/2014/main" id="{20BA46E3-54EA-491A-BDC2-C9A945118E5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6" name="Rounded Rectangle 27">
              <a:extLst>
                <a:ext uri="{FF2B5EF4-FFF2-40B4-BE49-F238E27FC236}">
                  <a16:creationId xmlns:a16="http://schemas.microsoft.com/office/drawing/2014/main" id="{BC6C1592-02CC-4EA4-9A0E-7BE7C1ED8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7" name="Picture 16">
              <a:extLst>
                <a:ext uri="{FF2B5EF4-FFF2-40B4-BE49-F238E27FC236}">
                  <a16:creationId xmlns:a16="http://schemas.microsoft.com/office/drawing/2014/main" id="{367E44A5-FAF8-4D81-90C9-CFD68F1A13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2" name="TextBox 1">
            <a:extLst>
              <a:ext uri="{FF2B5EF4-FFF2-40B4-BE49-F238E27FC236}">
                <a16:creationId xmlns:a16="http://schemas.microsoft.com/office/drawing/2014/main" id="{DCB4A8BF-E4B5-5757-2E86-57923D2C0E8A}"/>
              </a:ext>
            </a:extLst>
          </p:cNvPr>
          <p:cNvSpPr txBox="1"/>
          <p:nvPr/>
        </p:nvSpPr>
        <p:spPr>
          <a:xfrm>
            <a:off x="804231" y="848299"/>
            <a:ext cx="10289755" cy="453895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342900" indent="-342900">
              <a:buClr>
                <a:schemeClr val="tx1">
                  <a:lumMod val="85000"/>
                  <a:lumOff val="15000"/>
                </a:schemeClr>
              </a:buClr>
              <a:buFont typeface="Wingdings" pitchFamily="2" charset="2"/>
              <a:buChar char="Ø"/>
            </a:pPr>
            <a:endParaRPr lang="en-US" sz="2000" dirty="0">
              <a:solidFill>
                <a:srgbClr val="444444"/>
              </a:solidFill>
              <a:highlight>
                <a:srgbClr val="FFFFFF"/>
              </a:highlight>
              <a:latin typeface="Garamond"/>
              <a:cs typeface="Calibri"/>
            </a:endParaRPr>
          </a:p>
          <a:p>
            <a:pPr>
              <a:spcAft>
                <a:spcPts val="600"/>
              </a:spcAft>
              <a:buClr>
                <a:srgbClr val="262626"/>
              </a:buClr>
            </a:pPr>
            <a:endParaRPr lang="en-US" dirty="0">
              <a:highlight>
                <a:srgbClr val="FFFFFF"/>
              </a:highlight>
            </a:endParaRPr>
          </a:p>
        </p:txBody>
      </p:sp>
      <p:pic>
        <p:nvPicPr>
          <p:cNvPr id="5" name="Picture 4" descr="A blue and white cover with text&#10;&#10;Description automatically generated">
            <a:extLst>
              <a:ext uri="{FF2B5EF4-FFF2-40B4-BE49-F238E27FC236}">
                <a16:creationId xmlns:a16="http://schemas.microsoft.com/office/drawing/2014/main" id="{519B4F33-96C2-417D-085D-DF977B34C066}"/>
              </a:ext>
            </a:extLst>
          </p:cNvPr>
          <p:cNvPicPr>
            <a:picLocks noChangeAspect="1"/>
          </p:cNvPicPr>
          <p:nvPr/>
        </p:nvPicPr>
        <p:blipFill>
          <a:blip r:embed="rId6"/>
          <a:stretch>
            <a:fillRect/>
          </a:stretch>
        </p:blipFill>
        <p:spPr>
          <a:xfrm>
            <a:off x="9317995" y="3429000"/>
            <a:ext cx="2069774" cy="2777611"/>
          </a:xfrm>
          <a:prstGeom prst="rect">
            <a:avLst/>
          </a:prstGeom>
        </p:spPr>
      </p:pic>
    </p:spTree>
    <p:extLst>
      <p:ext uri="{BB962C8B-B14F-4D97-AF65-F5344CB8AC3E}">
        <p14:creationId xmlns:p14="http://schemas.microsoft.com/office/powerpoint/2010/main" val="311136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04B54F-7032-4F9E-CD5B-FD4FEA262559}"/>
              </a:ext>
            </a:extLst>
          </p:cNvPr>
          <p:cNvSpPr txBox="1"/>
          <p:nvPr/>
        </p:nvSpPr>
        <p:spPr>
          <a:xfrm>
            <a:off x="1022634" y="763609"/>
            <a:ext cx="10146732"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ea typeface="+mn-lt"/>
                <a:cs typeface="+mn-lt"/>
              </a:rPr>
              <a:t># 3) Hypoxia:</a:t>
            </a:r>
          </a:p>
          <a:p>
            <a:endParaRPr lang="en-US" sz="2000" b="1" dirty="0">
              <a:ea typeface="+mn-lt"/>
              <a:cs typeface="+mn-lt"/>
            </a:endParaRPr>
          </a:p>
          <a:p>
            <a:r>
              <a:rPr lang="en-US" sz="2000" b="1" dirty="0">
                <a:ea typeface="+mn-lt"/>
                <a:cs typeface="+mn-lt"/>
              </a:rPr>
              <a:t> Supplemental Oxygen :</a:t>
            </a:r>
            <a:endParaRPr lang="en-US" sz="2000" b="1" dirty="0"/>
          </a:p>
          <a:p>
            <a:endParaRPr lang="en-US" dirty="0">
              <a:ea typeface="+mn-lt"/>
              <a:cs typeface="+mn-lt"/>
            </a:endParaRPr>
          </a:p>
          <a:p>
            <a:pPr marL="285750" indent="-285750">
              <a:buFont typeface="Wingdings"/>
              <a:buChar char="Ø"/>
            </a:pPr>
            <a:r>
              <a:rPr lang="en-US" dirty="0">
                <a:ea typeface="+mn-lt"/>
                <a:cs typeface="+mn-lt"/>
              </a:rPr>
              <a:t> Supplemental O2 should be added during the PAP titration when, prior to the PAP titration, the patient’s awake supine SpO2 while breathing room air is ≤88%. </a:t>
            </a:r>
          </a:p>
          <a:p>
            <a:pPr marL="285750" indent="-285750">
              <a:buFont typeface="Wingdings"/>
              <a:buChar char="Ø"/>
            </a:pPr>
            <a:endParaRPr lang="en-US" dirty="0">
              <a:ea typeface="+mn-lt"/>
              <a:cs typeface="+mn-lt"/>
            </a:endParaRPr>
          </a:p>
          <a:p>
            <a:pPr marL="285750" indent="-285750">
              <a:buFont typeface="Wingdings"/>
              <a:buChar char="Ø"/>
            </a:pPr>
            <a:endParaRPr lang="en-US" dirty="0">
              <a:ea typeface="+mn-lt"/>
              <a:cs typeface="+mn-lt"/>
            </a:endParaRPr>
          </a:p>
          <a:p>
            <a:pPr marL="285750" indent="-285750">
              <a:buFont typeface="Wingdings"/>
              <a:buChar char="Ø"/>
            </a:pPr>
            <a:r>
              <a:rPr lang="en-US" dirty="0">
                <a:ea typeface="+mn-lt"/>
                <a:cs typeface="+mn-lt"/>
              </a:rPr>
              <a:t>Supplemental O2 may also be added during the PAP titration when SpO2 is ≤88% for ≥5 minutes in the absence of obstructive respiratory events. </a:t>
            </a:r>
          </a:p>
          <a:p>
            <a:pPr marL="285750" indent="-285750">
              <a:buFont typeface="Wingdings"/>
              <a:buChar char="Ø"/>
            </a:pPr>
            <a:endParaRPr lang="en-US" dirty="0">
              <a:ea typeface="+mn-lt"/>
              <a:cs typeface="+mn-lt"/>
            </a:endParaRPr>
          </a:p>
          <a:p>
            <a:pPr marL="285750" indent="-285750">
              <a:buFont typeface="Wingdings"/>
              <a:buChar char="Ø"/>
            </a:pPr>
            <a:endParaRPr lang="en-US" dirty="0">
              <a:ea typeface="+mn-lt"/>
              <a:cs typeface="+mn-lt"/>
            </a:endParaRPr>
          </a:p>
          <a:p>
            <a:pPr marL="285750" indent="-285750">
              <a:buFont typeface="Wingdings"/>
              <a:buChar char="Ø"/>
            </a:pPr>
            <a:r>
              <a:rPr lang="en-US" dirty="0">
                <a:ea typeface="+mn-lt"/>
                <a:cs typeface="+mn-lt"/>
              </a:rPr>
              <a:t>In both instances, supplemental O2 should be introduced at 1 L/min and titrated upwards to achieve a target SpO2 between 88% and 94% (Consensus).</a:t>
            </a:r>
          </a:p>
          <a:p>
            <a:pPr marL="285750" indent="-285750">
              <a:buFont typeface="Wingdings"/>
              <a:buChar char="Ø"/>
            </a:pPr>
            <a:endParaRPr lang="en-US" dirty="0"/>
          </a:p>
          <a:p>
            <a:pPr marL="342900" indent="-342900">
              <a:buFont typeface="Wingdings"/>
              <a:buChar char="Ø"/>
            </a:pPr>
            <a:endParaRPr lang="en-US" dirty="0"/>
          </a:p>
          <a:p>
            <a:pPr marL="285750" indent="-285750">
              <a:buFont typeface="Wingdings"/>
              <a:buChar char="Ø"/>
            </a:pPr>
            <a:r>
              <a:rPr lang="en-US" dirty="0">
                <a:ea typeface="+mn-lt"/>
                <a:cs typeface="+mn-lt"/>
              </a:rPr>
              <a:t> O2 rate should be increased by 1 L/min, with an interval no shorter than 15 min, until SpO2 is between 88% and 94% </a:t>
            </a:r>
          </a:p>
          <a:p>
            <a:pPr marL="285750" indent="-285750">
              <a:buFont typeface="Wingdings"/>
              <a:buChar char="Ø"/>
            </a:pPr>
            <a:endParaRPr lang="en-US" dirty="0">
              <a:ea typeface="+mn-lt"/>
              <a:cs typeface="+mn-lt"/>
            </a:endParaRPr>
          </a:p>
        </p:txBody>
      </p:sp>
    </p:spTree>
    <p:extLst>
      <p:ext uri="{BB962C8B-B14F-4D97-AF65-F5344CB8AC3E}">
        <p14:creationId xmlns:p14="http://schemas.microsoft.com/office/powerpoint/2010/main" val="4241351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04B54F-7032-4F9E-CD5B-FD4FEA262559}"/>
              </a:ext>
            </a:extLst>
          </p:cNvPr>
          <p:cNvSpPr txBox="1"/>
          <p:nvPr/>
        </p:nvSpPr>
        <p:spPr>
          <a:xfrm>
            <a:off x="1024301" y="1303618"/>
            <a:ext cx="9324032" cy="45858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ea typeface="+mn-lt"/>
                <a:cs typeface="+mn-lt"/>
              </a:rPr>
              <a:t># 4) Treatment emergent central sleep apnea </a:t>
            </a:r>
          </a:p>
          <a:p>
            <a:pPr marL="285750" indent="-285750">
              <a:buFont typeface="Wingdings" pitchFamily="2" charset="2"/>
              <a:buChar char="Ø"/>
            </a:pPr>
            <a:endParaRPr lang="en-US" sz="2000" b="1" dirty="0">
              <a:ea typeface="+mn-lt"/>
              <a:cs typeface="+mn-lt"/>
            </a:endParaRPr>
          </a:p>
          <a:p>
            <a:pPr marL="285750" indent="-285750" algn="l">
              <a:buFont typeface="Wingdings" pitchFamily="2" charset="2"/>
              <a:buChar char="Ø"/>
            </a:pPr>
            <a:r>
              <a:rPr lang="en-US" sz="2400" b="0" i="0" dirty="0">
                <a:solidFill>
                  <a:srgbClr val="232323"/>
                </a:solidFill>
                <a:effectLst/>
              </a:rPr>
              <a:t>Treatment-emergent central sleep apnea (TE-CSA), previously referred to as complex sleep apnea, is detected in approximately 5 to 15 % of patients who undergo positive airway pressure (PAP) titration for obstructive sleep apnea (OSA).</a:t>
            </a:r>
          </a:p>
          <a:p>
            <a:pPr algn="l"/>
            <a:endParaRPr lang="en-US" sz="2400" b="0" i="0" dirty="0">
              <a:solidFill>
                <a:srgbClr val="232323"/>
              </a:solidFill>
              <a:effectLst/>
            </a:endParaRPr>
          </a:p>
          <a:p>
            <a:pPr marL="285750" indent="-285750" algn="l">
              <a:buFont typeface="Wingdings" pitchFamily="2" charset="2"/>
              <a:buChar char="Ø"/>
            </a:pPr>
            <a:r>
              <a:rPr lang="en-US" sz="2400" b="0" i="0" dirty="0">
                <a:solidFill>
                  <a:srgbClr val="232323"/>
                </a:solidFill>
                <a:effectLst/>
              </a:rPr>
              <a:t>In more than 50% of the  TE- CSA is a transient phenomenon that resolves within the first few months of PAP. </a:t>
            </a:r>
          </a:p>
          <a:p>
            <a:pPr marL="285750" indent="-285750" algn="l">
              <a:buFont typeface="Wingdings" pitchFamily="2" charset="2"/>
              <a:buChar char="Ø"/>
            </a:pPr>
            <a:endParaRPr lang="en-US" sz="2400" b="0" i="0" dirty="0">
              <a:solidFill>
                <a:srgbClr val="232323"/>
              </a:solidFill>
              <a:effectLst/>
            </a:endParaRPr>
          </a:p>
          <a:p>
            <a:pPr marL="285750" indent="-285750" algn="l">
              <a:buFont typeface="Wingdings" pitchFamily="2" charset="2"/>
              <a:buChar char="Ø"/>
            </a:pPr>
            <a:r>
              <a:rPr lang="en-US" sz="2400" b="0" i="0" dirty="0">
                <a:solidFill>
                  <a:srgbClr val="232323"/>
                </a:solidFill>
                <a:effectLst/>
              </a:rPr>
              <a:t>Less commonly, the abnormality is persistent and requires a change in mode of ventilation.</a:t>
            </a:r>
          </a:p>
        </p:txBody>
      </p:sp>
    </p:spTree>
    <p:extLst>
      <p:ext uri="{BB962C8B-B14F-4D97-AF65-F5344CB8AC3E}">
        <p14:creationId xmlns:p14="http://schemas.microsoft.com/office/powerpoint/2010/main" val="591234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79DB811-FC0D-499A-822F-394B3D3BE0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21" name="Straight Connector 20">
            <a:extLst>
              <a:ext uri="{FF2B5EF4-FFF2-40B4-BE49-F238E27FC236}">
                <a16:creationId xmlns:a16="http://schemas.microsoft.com/office/drawing/2014/main" id="{7195FD2E-5530-42DE-9741-9BC30E7207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46553AB8-AFF8-40AE-A53C-09FBBC03C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6D6575D-C99F-4105-BC67-882C8B1ED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99FA057-6C24-97BB-294C-E3601B125C80}"/>
              </a:ext>
            </a:extLst>
          </p:cNvPr>
          <p:cNvSpPr txBox="1"/>
          <p:nvPr/>
        </p:nvSpPr>
        <p:spPr>
          <a:xfrm>
            <a:off x="543290" y="522336"/>
            <a:ext cx="3699753" cy="5989320"/>
          </a:xfrm>
          <a:prstGeom prst="rect">
            <a:avLst/>
          </a:prstGeom>
        </p:spPr>
        <p:txBody>
          <a:bodyPr vert="horz" lIns="91440" tIns="45720" rIns="91440" bIns="45720" rtlCol="0" anchor="ctr">
            <a:normAutofit/>
          </a:bodyPr>
          <a:lstStyle/>
          <a:p>
            <a:pPr lvl="0" algn="ctr" defTabSz="457200">
              <a:lnSpc>
                <a:spcPct val="90000"/>
              </a:lnSpc>
              <a:spcBef>
                <a:spcPct val="0"/>
              </a:spcBef>
              <a:spcAft>
                <a:spcPts val="600"/>
              </a:spcAft>
            </a:pPr>
            <a:r>
              <a:rPr lang="en-US" sz="3100" b="1" i="0" dirty="0">
                <a:ln w="3175" cmpd="sng">
                  <a:noFill/>
                </a:ln>
                <a:solidFill>
                  <a:srgbClr val="262626"/>
                </a:solidFill>
                <a:latin typeface="+mj-lt"/>
                <a:ea typeface="+mj-ea"/>
                <a:cs typeface="+mj-cs"/>
              </a:rPr>
              <a:t>Factors associated with an increased likelihood of treatment-emergent CSA in small studies include :</a:t>
            </a:r>
            <a:endParaRPr lang="en-US" sz="3100" dirty="0">
              <a:ln w="3175" cmpd="sng">
                <a:noFill/>
              </a:ln>
              <a:solidFill>
                <a:srgbClr val="262626"/>
              </a:solidFill>
              <a:latin typeface="+mj-lt"/>
              <a:ea typeface="+mj-ea"/>
              <a:cs typeface="+mj-cs"/>
            </a:endParaRPr>
          </a:p>
        </p:txBody>
      </p:sp>
      <p:sp useBgFill="1">
        <p:nvSpPr>
          <p:cNvPr id="32" name="Rectangle 31">
            <a:extLst>
              <a:ext uri="{FF2B5EF4-FFF2-40B4-BE49-F238E27FC236}">
                <a16:creationId xmlns:a16="http://schemas.microsoft.com/office/drawing/2014/main" id="{991975BE-39CD-4AC1-85C4-565365160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extBox 1">
            <a:extLst>
              <a:ext uri="{FF2B5EF4-FFF2-40B4-BE49-F238E27FC236}">
                <a16:creationId xmlns:a16="http://schemas.microsoft.com/office/drawing/2014/main" id="{3BE13400-6BEB-2D48-578B-64F6B1857751}"/>
              </a:ext>
            </a:extLst>
          </p:cNvPr>
          <p:cNvGraphicFramePr/>
          <p:nvPr>
            <p:extLst>
              <p:ext uri="{D42A27DB-BD31-4B8C-83A1-F6EECF244321}">
                <p14:modId xmlns:p14="http://schemas.microsoft.com/office/powerpoint/2010/main" val="2164317494"/>
              </p:ext>
            </p:extLst>
          </p:nvPr>
        </p:nvGraphicFramePr>
        <p:xfrm>
          <a:off x="5470072" y="323385"/>
          <a:ext cx="5914209" cy="58989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68704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04B54F-7032-4F9E-CD5B-FD4FEA262559}"/>
              </a:ext>
            </a:extLst>
          </p:cNvPr>
          <p:cNvSpPr txBox="1"/>
          <p:nvPr/>
        </p:nvSpPr>
        <p:spPr>
          <a:xfrm>
            <a:off x="1023868" y="585043"/>
            <a:ext cx="10144264"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dirty="0">
              <a:ea typeface="+mn-lt"/>
              <a:cs typeface="+mn-lt"/>
            </a:endParaRPr>
          </a:p>
          <a:p>
            <a:r>
              <a:rPr lang="en-US" sz="2800" b="1" dirty="0">
                <a:ea typeface="+mn-lt"/>
                <a:cs typeface="+mn-lt"/>
              </a:rPr>
              <a:t># Pathogenesis of TE-CSA:</a:t>
            </a:r>
          </a:p>
          <a:p>
            <a:endParaRPr lang="en-US" sz="1600" b="1" dirty="0">
              <a:ea typeface="+mn-lt"/>
              <a:cs typeface="+mn-lt"/>
            </a:endParaRPr>
          </a:p>
          <a:p>
            <a:pPr algn="l"/>
            <a:r>
              <a:rPr lang="en-US" sz="1600" b="0" i="0" dirty="0">
                <a:solidFill>
                  <a:srgbClr val="232323"/>
                </a:solidFill>
                <a:effectLst/>
                <a:latin typeface="Noto Sans" panose="020B0502040504020204" pitchFamily="34" charset="0"/>
              </a:rPr>
              <a:t>Potential mechanisms by which treatment of OSA may induce central apneas, including the following :</a:t>
            </a:r>
          </a:p>
          <a:p>
            <a:pPr algn="l"/>
            <a:endParaRPr lang="en-US" sz="1600" b="0" i="0" dirty="0">
              <a:solidFill>
                <a:srgbClr val="232323"/>
              </a:solidFill>
              <a:effectLst/>
              <a:latin typeface="Noto Sans" panose="020B0502040504020204" pitchFamily="34" charset="0"/>
            </a:endParaRPr>
          </a:p>
          <a:p>
            <a:pPr algn="l"/>
            <a:r>
              <a:rPr lang="en-US" sz="2000" b="1" dirty="0">
                <a:solidFill>
                  <a:srgbClr val="232323"/>
                </a:solidFill>
                <a:latin typeface="Times New Roman" panose="02020603050405020304" pitchFamily="18" charset="0"/>
              </a:rPr>
              <a:t>1) </a:t>
            </a:r>
            <a:r>
              <a:rPr lang="en-US" sz="2000" b="1" i="0" dirty="0">
                <a:solidFill>
                  <a:srgbClr val="232323"/>
                </a:solidFill>
                <a:effectLst/>
                <a:latin typeface="Noto Sans" panose="020B0502040504020204" pitchFamily="34" charset="0"/>
              </a:rPr>
              <a:t>Loop gain</a:t>
            </a:r>
            <a:r>
              <a:rPr lang="en-US" sz="2000" b="0" i="0" dirty="0">
                <a:solidFill>
                  <a:srgbClr val="232323"/>
                </a:solidFill>
                <a:effectLst/>
                <a:latin typeface="Noto Sans" panose="020B0502040504020204" pitchFamily="34" charset="0"/>
              </a:rPr>
              <a:t> :</a:t>
            </a:r>
          </a:p>
          <a:p>
            <a:pPr algn="l"/>
            <a:endParaRPr lang="en-US" b="0" i="0" dirty="0">
              <a:solidFill>
                <a:srgbClr val="232323"/>
              </a:solidFill>
              <a:effectLst/>
              <a:latin typeface="Noto Sans" panose="020B0502040504020204" pitchFamily="34" charset="0"/>
            </a:endParaRPr>
          </a:p>
          <a:p>
            <a:pPr marL="285750" indent="-285750" algn="l">
              <a:buFont typeface="Wingdings" pitchFamily="2" charset="2"/>
              <a:buChar char="Ø"/>
            </a:pPr>
            <a:r>
              <a:rPr lang="en-US" sz="1600" b="0" i="0" dirty="0">
                <a:solidFill>
                  <a:srgbClr val="232323"/>
                </a:solidFill>
                <a:effectLst/>
                <a:latin typeface="Noto Sans" panose="020B0502040504020204" pitchFamily="34" charset="0"/>
              </a:rPr>
              <a:t>Loop gain refers to the ratio of a corrective ventilatory response to a disturbance.</a:t>
            </a:r>
          </a:p>
          <a:p>
            <a:pPr marL="285750" indent="-285750" algn="l">
              <a:buFont typeface="Wingdings" pitchFamily="2" charset="2"/>
              <a:buChar char="Ø"/>
            </a:pPr>
            <a:endParaRPr lang="en-US" sz="1600" b="0" i="0" dirty="0">
              <a:solidFill>
                <a:srgbClr val="232323"/>
              </a:solidFill>
              <a:effectLst/>
              <a:latin typeface="Noto Sans" panose="020B0502040504020204" pitchFamily="34" charset="0"/>
            </a:endParaRPr>
          </a:p>
          <a:p>
            <a:pPr marL="285750" indent="-285750" algn="l">
              <a:buFont typeface="Wingdings" pitchFamily="2" charset="2"/>
              <a:buChar char="Ø"/>
            </a:pPr>
            <a:endParaRPr lang="en-US" sz="1600" dirty="0">
              <a:solidFill>
                <a:srgbClr val="232323"/>
              </a:solidFill>
              <a:latin typeface="Noto Sans" panose="020B0502040504020204" pitchFamily="34" charset="0"/>
            </a:endParaRPr>
          </a:p>
          <a:p>
            <a:pPr marL="285750" indent="-285750" algn="l">
              <a:buFont typeface="Wingdings" pitchFamily="2" charset="2"/>
              <a:buChar char="Ø"/>
            </a:pPr>
            <a:r>
              <a:rPr lang="en-US" sz="1600" b="0" i="0" dirty="0">
                <a:solidFill>
                  <a:srgbClr val="232323"/>
                </a:solidFill>
                <a:effectLst/>
                <a:latin typeface="Noto Sans" panose="020B0502040504020204" pitchFamily="34" charset="0"/>
              </a:rPr>
              <a:t>If the response exceeds the disturbance (i.e. loop gain &gt;1), then self-sustaining periodic breathing with central apneas may result. </a:t>
            </a:r>
          </a:p>
          <a:p>
            <a:pPr marL="285750" indent="-285750" algn="l">
              <a:buFont typeface="Wingdings" pitchFamily="2" charset="2"/>
              <a:buChar char="Ø"/>
            </a:pPr>
            <a:endParaRPr lang="en-US" sz="1600" b="0" i="0" dirty="0">
              <a:solidFill>
                <a:srgbClr val="232323"/>
              </a:solidFill>
              <a:effectLst/>
              <a:latin typeface="Noto Sans" panose="020B0502040504020204" pitchFamily="34" charset="0"/>
            </a:endParaRPr>
          </a:p>
          <a:p>
            <a:pPr marL="285750" indent="-285750" algn="l">
              <a:buFont typeface="Wingdings" pitchFamily="2" charset="2"/>
              <a:buChar char="Ø"/>
            </a:pPr>
            <a:r>
              <a:rPr lang="en-US" sz="1600" b="0" i="0" dirty="0">
                <a:solidFill>
                  <a:srgbClr val="232323"/>
                </a:solidFill>
                <a:effectLst/>
                <a:latin typeface="Noto Sans" panose="020B0502040504020204" pitchFamily="34" charset="0"/>
              </a:rPr>
              <a:t>Patients with OSA frequently exhibit "high loop gain" or "ventilatory instability" at baseline, which is augmented by PAP therapy,  as a result, minor disturbances (e.g., arousals from sleep) result in an exuberant corrective ventilatory response (i.e., hyperpnea) and then central apnea if the arterial carbon dioxide tension (PaCO</a:t>
            </a:r>
            <a:r>
              <a:rPr lang="en-US" sz="1600" b="0" i="0" baseline="-25000" dirty="0">
                <a:solidFill>
                  <a:srgbClr val="232323"/>
                </a:solidFill>
                <a:effectLst/>
                <a:latin typeface="Noto Sans" panose="020B0502040504020204" pitchFamily="34" charset="0"/>
              </a:rPr>
              <a:t>2</a:t>
            </a:r>
            <a:r>
              <a:rPr lang="en-US" sz="1600" b="0" i="0" dirty="0">
                <a:solidFill>
                  <a:srgbClr val="232323"/>
                </a:solidFill>
                <a:effectLst/>
                <a:latin typeface="Noto Sans" panose="020B0502040504020204" pitchFamily="34" charset="0"/>
              </a:rPr>
              <a:t>) falls below the apneic threshold. </a:t>
            </a:r>
          </a:p>
          <a:p>
            <a:pPr algn="l"/>
            <a:endParaRPr lang="en-US" sz="1600" b="0" i="0" dirty="0">
              <a:solidFill>
                <a:srgbClr val="232323"/>
              </a:solidFill>
              <a:effectLst/>
              <a:latin typeface="Noto Sans" panose="020B0502040504020204" pitchFamily="34" charset="0"/>
            </a:endParaRPr>
          </a:p>
          <a:p>
            <a:pPr marL="285750" indent="-285750" algn="l">
              <a:buFont typeface="Wingdings" pitchFamily="2" charset="2"/>
              <a:buChar char="Ø"/>
            </a:pPr>
            <a:r>
              <a:rPr lang="en-US" sz="1600" b="0" i="0" dirty="0">
                <a:solidFill>
                  <a:srgbClr val="232323"/>
                </a:solidFill>
                <a:effectLst/>
                <a:latin typeface="Noto Sans" panose="020B0502040504020204" pitchFamily="34" charset="0"/>
              </a:rPr>
              <a:t>High loop gain is more prevalent in patients with severe OSA than those with mild OSA  as well as in patients who receive BPAP rather than CPAP.</a:t>
            </a:r>
          </a:p>
        </p:txBody>
      </p:sp>
    </p:spTree>
    <p:extLst>
      <p:ext uri="{BB962C8B-B14F-4D97-AF65-F5344CB8AC3E}">
        <p14:creationId xmlns:p14="http://schemas.microsoft.com/office/powerpoint/2010/main" val="2091769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04B54F-7032-4F9E-CD5B-FD4FEA262559}"/>
              </a:ext>
            </a:extLst>
          </p:cNvPr>
          <p:cNvSpPr txBox="1"/>
          <p:nvPr/>
        </p:nvSpPr>
        <p:spPr>
          <a:xfrm>
            <a:off x="904558" y="1674563"/>
            <a:ext cx="1038288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b="1" dirty="0">
              <a:ea typeface="+mn-lt"/>
              <a:cs typeface="+mn-lt"/>
            </a:endParaRPr>
          </a:p>
          <a:p>
            <a:endParaRPr lang="en-US" sz="2400" b="1" dirty="0">
              <a:ea typeface="+mn-lt"/>
              <a:cs typeface="+mn-lt"/>
            </a:endParaRPr>
          </a:p>
          <a:p>
            <a:r>
              <a:rPr lang="en-US" sz="2400" b="1" i="0" dirty="0">
                <a:solidFill>
                  <a:srgbClr val="232323"/>
                </a:solidFill>
                <a:effectLst/>
                <a:latin typeface="Times New Roman" panose="02020603050405020304" pitchFamily="18" charset="0"/>
              </a:rPr>
              <a:t>2) </a:t>
            </a:r>
            <a:r>
              <a:rPr lang="en-US" sz="2400" b="1" i="0" dirty="0">
                <a:solidFill>
                  <a:srgbClr val="232323"/>
                </a:solidFill>
                <a:effectLst/>
                <a:latin typeface="Noto Sans" panose="020B0502040504020204" pitchFamily="34" charset="0"/>
              </a:rPr>
              <a:t>Positive airway pressure (PAP) :</a:t>
            </a:r>
          </a:p>
          <a:p>
            <a:endParaRPr lang="en-US" b="1" i="0" dirty="0">
              <a:solidFill>
                <a:srgbClr val="232323"/>
              </a:solidFill>
              <a:effectLst/>
              <a:latin typeface="Noto Sans" panose="020B0502040504020204" pitchFamily="34" charset="0"/>
            </a:endParaRPr>
          </a:p>
          <a:p>
            <a:pPr marL="285750" indent="-285750">
              <a:buFont typeface="Wingdings" pitchFamily="2" charset="2"/>
              <a:buChar char="Ø"/>
            </a:pPr>
            <a:r>
              <a:rPr lang="en-US" i="0" dirty="0">
                <a:solidFill>
                  <a:srgbClr val="232323"/>
                </a:solidFill>
                <a:effectLst/>
                <a:latin typeface="Noto Sans" panose="020B0502040504020204" pitchFamily="34" charset="0"/>
              </a:rPr>
              <a:t>PAP therapy relieves repetitive upper airway obstruction, which increases the elimination of CO</a:t>
            </a:r>
            <a:r>
              <a:rPr lang="en-US" i="0" baseline="-25000" dirty="0">
                <a:solidFill>
                  <a:srgbClr val="232323"/>
                </a:solidFill>
                <a:effectLst/>
                <a:latin typeface="Noto Sans" panose="020B0502040504020204" pitchFamily="34" charset="0"/>
              </a:rPr>
              <a:t>2</a:t>
            </a:r>
            <a:r>
              <a:rPr lang="en-US" i="0" dirty="0">
                <a:solidFill>
                  <a:srgbClr val="232323"/>
                </a:solidFill>
                <a:effectLst/>
                <a:latin typeface="Noto Sans" panose="020B0502040504020204" pitchFamily="34" charset="0"/>
              </a:rPr>
              <a:t>, lowers the PaCO</a:t>
            </a:r>
            <a:r>
              <a:rPr lang="en-US" i="0" baseline="-25000" dirty="0">
                <a:solidFill>
                  <a:srgbClr val="232323"/>
                </a:solidFill>
                <a:effectLst/>
                <a:latin typeface="Noto Sans" panose="020B0502040504020204" pitchFamily="34" charset="0"/>
              </a:rPr>
              <a:t>2</a:t>
            </a:r>
            <a:r>
              <a:rPr lang="en-US" i="0" dirty="0">
                <a:solidFill>
                  <a:srgbClr val="232323"/>
                </a:solidFill>
                <a:effectLst/>
                <a:latin typeface="Noto Sans" panose="020B0502040504020204" pitchFamily="34" charset="0"/>
              </a:rPr>
              <a:t>, and induces treatment-associated central apnea if the PaCO</a:t>
            </a:r>
            <a:r>
              <a:rPr lang="en-US" i="0" baseline="-25000" dirty="0">
                <a:solidFill>
                  <a:srgbClr val="232323"/>
                </a:solidFill>
                <a:effectLst/>
                <a:latin typeface="Noto Sans" panose="020B0502040504020204" pitchFamily="34" charset="0"/>
              </a:rPr>
              <a:t>2</a:t>
            </a:r>
            <a:r>
              <a:rPr lang="en-US" i="0" dirty="0">
                <a:solidFill>
                  <a:srgbClr val="232323"/>
                </a:solidFill>
                <a:effectLst/>
                <a:latin typeface="Noto Sans" panose="020B0502040504020204" pitchFamily="34" charset="0"/>
              </a:rPr>
              <a:t> falls below the apneic threshold.</a:t>
            </a:r>
          </a:p>
          <a:p>
            <a:endParaRPr lang="en-US" b="0" i="0" dirty="0">
              <a:solidFill>
                <a:srgbClr val="232323"/>
              </a:solidFill>
              <a:effectLst/>
              <a:latin typeface="Noto Sans" panose="020B0502040504020204" pitchFamily="34" charset="0"/>
            </a:endParaRPr>
          </a:p>
          <a:p>
            <a:pPr algn="l"/>
            <a:endParaRPr lang="en-US" b="0" i="0" dirty="0">
              <a:solidFill>
                <a:srgbClr val="232323"/>
              </a:solidFill>
              <a:effectLst/>
              <a:latin typeface="Noto Sans" panose="020B0502040504020204" pitchFamily="34" charset="0"/>
            </a:endParaRPr>
          </a:p>
        </p:txBody>
      </p:sp>
    </p:spTree>
    <p:extLst>
      <p:ext uri="{BB962C8B-B14F-4D97-AF65-F5344CB8AC3E}">
        <p14:creationId xmlns:p14="http://schemas.microsoft.com/office/powerpoint/2010/main" val="3465219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04B54F-7032-4F9E-CD5B-FD4FEA262559}"/>
              </a:ext>
            </a:extLst>
          </p:cNvPr>
          <p:cNvSpPr txBox="1"/>
          <p:nvPr/>
        </p:nvSpPr>
        <p:spPr>
          <a:xfrm>
            <a:off x="892366" y="716096"/>
            <a:ext cx="10382883"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0" i="0" dirty="0">
              <a:solidFill>
                <a:srgbClr val="232323"/>
              </a:solidFill>
              <a:effectLst/>
              <a:latin typeface="Noto Sans" panose="020B0502040504020204" pitchFamily="34" charset="0"/>
            </a:endParaRPr>
          </a:p>
          <a:p>
            <a:pPr algn="l"/>
            <a:r>
              <a:rPr lang="en-US" sz="2400" b="1" i="0" dirty="0">
                <a:solidFill>
                  <a:srgbClr val="232323"/>
                </a:solidFill>
                <a:effectLst/>
                <a:latin typeface="Times New Roman" panose="02020603050405020304" pitchFamily="18" charset="0"/>
              </a:rPr>
              <a:t>3) </a:t>
            </a:r>
            <a:r>
              <a:rPr lang="en-US" b="1" i="0" dirty="0">
                <a:solidFill>
                  <a:srgbClr val="232323"/>
                </a:solidFill>
                <a:effectLst/>
                <a:latin typeface="Noto Sans" panose="020B0502040504020204" pitchFamily="34" charset="0"/>
              </a:rPr>
              <a:t>Intermittent hypoxia</a:t>
            </a:r>
            <a:r>
              <a:rPr lang="en-US" b="0" i="0" dirty="0">
                <a:solidFill>
                  <a:srgbClr val="232323"/>
                </a:solidFill>
                <a:effectLst/>
                <a:latin typeface="Noto Sans" panose="020B0502040504020204" pitchFamily="34" charset="0"/>
              </a:rPr>
              <a:t> </a:t>
            </a:r>
          </a:p>
          <a:p>
            <a:pPr marL="285750" indent="-285750" algn="l">
              <a:buFont typeface="Wingdings" pitchFamily="2" charset="2"/>
              <a:buChar char="Ø"/>
            </a:pPr>
            <a:endParaRPr lang="en-US" dirty="0">
              <a:solidFill>
                <a:srgbClr val="232323"/>
              </a:solidFill>
              <a:latin typeface="Noto Sans" panose="020B0502040504020204" pitchFamily="34" charset="0"/>
            </a:endParaRPr>
          </a:p>
          <a:p>
            <a:pPr marL="285750" indent="-285750" algn="l">
              <a:buFont typeface="Wingdings" pitchFamily="2" charset="2"/>
              <a:buChar char="Ø"/>
            </a:pPr>
            <a:r>
              <a:rPr lang="en-US" b="0" i="0" dirty="0">
                <a:solidFill>
                  <a:srgbClr val="232323"/>
                </a:solidFill>
                <a:effectLst/>
                <a:latin typeface="Noto Sans" panose="020B0502040504020204" pitchFamily="34" charset="0"/>
              </a:rPr>
              <a:t>Acute intermittent hypoxia is associated with increased chemoreflex sensitivity and increased propensity to develop central apnea .</a:t>
            </a:r>
          </a:p>
          <a:p>
            <a:pPr marL="285750" indent="-285750" algn="l">
              <a:buFont typeface="Wingdings" pitchFamily="2" charset="2"/>
              <a:buChar char="Ø"/>
            </a:pPr>
            <a:endParaRPr lang="en-US" dirty="0">
              <a:solidFill>
                <a:srgbClr val="232323"/>
              </a:solidFill>
              <a:latin typeface="Noto Sans" panose="020B0502040504020204" pitchFamily="34" charset="0"/>
            </a:endParaRPr>
          </a:p>
          <a:p>
            <a:pPr algn="l"/>
            <a:r>
              <a:rPr lang="en-US" dirty="0">
                <a:solidFill>
                  <a:srgbClr val="232323"/>
                </a:solidFill>
                <a:latin typeface="Noto Sans" panose="020B0502040504020204" pitchFamily="34" charset="0"/>
              </a:rPr>
              <a:t>       -  </a:t>
            </a:r>
            <a:r>
              <a:rPr lang="en-US" b="0" i="0" dirty="0">
                <a:solidFill>
                  <a:srgbClr val="232323"/>
                </a:solidFill>
                <a:effectLst/>
                <a:latin typeface="Noto Sans" panose="020B0502040504020204" pitchFamily="34" charset="0"/>
              </a:rPr>
              <a:t>This may explain the higher likelihood of developing treatment-emergent CSA during split-night versus full-night PAP titration studies. </a:t>
            </a:r>
          </a:p>
          <a:p>
            <a:pPr marL="285750" indent="-285750" algn="l">
              <a:buFont typeface="Wingdings" pitchFamily="2" charset="2"/>
              <a:buChar char="Ø"/>
            </a:pPr>
            <a:endParaRPr lang="en-US" dirty="0">
              <a:solidFill>
                <a:srgbClr val="232323"/>
              </a:solidFill>
              <a:latin typeface="Noto Sans" panose="020B0502040504020204" pitchFamily="34" charset="0"/>
            </a:endParaRPr>
          </a:p>
          <a:p>
            <a:pPr marL="285750" indent="-285750" algn="l">
              <a:buFont typeface="Wingdings" pitchFamily="2" charset="2"/>
              <a:buChar char="Ø"/>
            </a:pPr>
            <a:r>
              <a:rPr lang="en-US" b="0" i="0" dirty="0">
                <a:solidFill>
                  <a:srgbClr val="232323"/>
                </a:solidFill>
                <a:effectLst/>
                <a:latin typeface="Noto Sans" panose="020B0502040504020204" pitchFamily="34" charset="0"/>
              </a:rPr>
              <a:t>Likewise, chronic intermittent hypoxia, as in OSA, is associated with increased peripheral chemoreflex activity. </a:t>
            </a:r>
          </a:p>
          <a:p>
            <a:pPr marL="285750" indent="-285750" algn="l">
              <a:buFont typeface="Wingdings" pitchFamily="2" charset="2"/>
              <a:buChar char="Ø"/>
            </a:pPr>
            <a:endParaRPr lang="en-US" dirty="0">
              <a:solidFill>
                <a:srgbClr val="232323"/>
              </a:solidFill>
              <a:latin typeface="Noto Sans" panose="020B0502040504020204" pitchFamily="34" charset="0"/>
            </a:endParaRPr>
          </a:p>
          <a:p>
            <a:pPr marL="285750" indent="-285750" algn="l">
              <a:buFont typeface="Wingdings" pitchFamily="2" charset="2"/>
              <a:buChar char="Ø"/>
            </a:pPr>
            <a:r>
              <a:rPr lang="en-US" b="0" i="0" dirty="0">
                <a:solidFill>
                  <a:srgbClr val="232323"/>
                </a:solidFill>
                <a:effectLst/>
                <a:latin typeface="Noto Sans" panose="020B0502040504020204" pitchFamily="34" charset="0"/>
              </a:rPr>
              <a:t>Treatment with nasal CPAP for three months was associated with decreased chemoreflex sensitivity and decreased propensity to develop central apnea .</a:t>
            </a:r>
          </a:p>
          <a:p>
            <a:pPr marL="285750" indent="-285750" algn="l">
              <a:buFont typeface="Wingdings" pitchFamily="2" charset="2"/>
              <a:buChar char="Ø"/>
            </a:pPr>
            <a:endParaRPr lang="en-US" b="0" i="0" dirty="0">
              <a:solidFill>
                <a:srgbClr val="232323"/>
              </a:solidFill>
              <a:effectLst/>
              <a:latin typeface="Noto Sans" panose="020B0502040504020204" pitchFamily="34" charset="0"/>
            </a:endParaRPr>
          </a:p>
          <a:p>
            <a:pPr algn="l"/>
            <a:r>
              <a:rPr lang="en-US" dirty="0">
                <a:solidFill>
                  <a:srgbClr val="232323"/>
                </a:solidFill>
                <a:latin typeface="Noto Sans" panose="020B0502040504020204" pitchFamily="34" charset="0"/>
              </a:rPr>
              <a:t>       -  </a:t>
            </a:r>
            <a:r>
              <a:rPr lang="en-US" b="0" i="0" dirty="0">
                <a:solidFill>
                  <a:srgbClr val="232323"/>
                </a:solidFill>
                <a:effectLst/>
                <a:latin typeface="Noto Sans" panose="020B0502040504020204" pitchFamily="34" charset="0"/>
              </a:rPr>
              <a:t>This may also explain the finding that treatment-emergent CSA resolved after a few months of PAP therapy in a majority of the patients .</a:t>
            </a:r>
          </a:p>
          <a:p>
            <a:pPr algn="l"/>
            <a:endParaRPr lang="en-US" b="0" i="0" dirty="0">
              <a:solidFill>
                <a:srgbClr val="232323"/>
              </a:solidFill>
              <a:effectLst/>
              <a:latin typeface="Noto Sans" panose="020B0502040504020204" pitchFamily="34" charset="0"/>
            </a:endParaRPr>
          </a:p>
        </p:txBody>
      </p:sp>
    </p:spTree>
    <p:extLst>
      <p:ext uri="{BB962C8B-B14F-4D97-AF65-F5344CB8AC3E}">
        <p14:creationId xmlns:p14="http://schemas.microsoft.com/office/powerpoint/2010/main" val="1704197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04B54F-7032-4F9E-CD5B-FD4FEA262559}"/>
              </a:ext>
            </a:extLst>
          </p:cNvPr>
          <p:cNvSpPr txBox="1"/>
          <p:nvPr/>
        </p:nvSpPr>
        <p:spPr>
          <a:xfrm>
            <a:off x="1180417" y="1147769"/>
            <a:ext cx="9446695"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b="0" i="0" dirty="0">
              <a:solidFill>
                <a:srgbClr val="232323"/>
              </a:solidFill>
              <a:effectLst/>
              <a:latin typeface="Noto Sans" panose="020B0502040504020204" pitchFamily="34" charset="0"/>
            </a:endParaRPr>
          </a:p>
          <a:p>
            <a:pPr algn="l"/>
            <a:r>
              <a:rPr lang="en-US" sz="2400" b="0" i="0" dirty="0">
                <a:solidFill>
                  <a:srgbClr val="232323"/>
                </a:solidFill>
                <a:effectLst/>
                <a:latin typeface="Times New Roman" panose="02020603050405020304" pitchFamily="18" charset="0"/>
              </a:rPr>
              <a:t>4) </a:t>
            </a:r>
            <a:r>
              <a:rPr lang="en-US" sz="2400" b="1" i="0" dirty="0">
                <a:solidFill>
                  <a:srgbClr val="232323"/>
                </a:solidFill>
                <a:effectLst/>
                <a:latin typeface="Noto Sans" panose="020B0502040504020204" pitchFamily="34" charset="0"/>
              </a:rPr>
              <a:t>Air leak</a:t>
            </a:r>
            <a:r>
              <a:rPr lang="en-US" sz="2400" b="0" i="0" dirty="0">
                <a:solidFill>
                  <a:srgbClr val="232323"/>
                </a:solidFill>
                <a:effectLst/>
                <a:latin typeface="Noto Sans" panose="020B0502040504020204" pitchFamily="34" charset="0"/>
              </a:rPr>
              <a:t> :</a:t>
            </a:r>
          </a:p>
          <a:p>
            <a:pPr algn="l"/>
            <a:endParaRPr lang="en-US" dirty="0">
              <a:solidFill>
                <a:srgbClr val="232323"/>
              </a:solidFill>
              <a:latin typeface="Noto Sans" panose="020B0502040504020204" pitchFamily="34" charset="0"/>
            </a:endParaRPr>
          </a:p>
          <a:p>
            <a:pPr marL="285750" indent="-285750" algn="l">
              <a:buFont typeface="Wingdings" pitchFamily="2" charset="2"/>
              <a:buChar char="Ø"/>
            </a:pPr>
            <a:r>
              <a:rPr lang="en-US" b="0" i="0" dirty="0">
                <a:solidFill>
                  <a:srgbClr val="232323"/>
                </a:solidFill>
                <a:effectLst/>
                <a:latin typeface="Noto Sans" panose="020B0502040504020204" pitchFamily="34" charset="0"/>
              </a:rPr>
              <a:t>Leads  to CO</a:t>
            </a:r>
            <a:r>
              <a:rPr lang="en-US" b="0" i="0" baseline="-25000" dirty="0">
                <a:solidFill>
                  <a:srgbClr val="232323"/>
                </a:solidFill>
                <a:effectLst/>
                <a:latin typeface="Noto Sans" panose="020B0502040504020204" pitchFamily="34" charset="0"/>
              </a:rPr>
              <a:t>2</a:t>
            </a:r>
            <a:r>
              <a:rPr lang="en-US" b="0" i="0" dirty="0">
                <a:solidFill>
                  <a:srgbClr val="232323"/>
                </a:solidFill>
                <a:effectLst/>
                <a:latin typeface="Noto Sans" panose="020B0502040504020204" pitchFamily="34" charset="0"/>
              </a:rPr>
              <a:t> washout from the mask and the anatomic dead space .</a:t>
            </a:r>
          </a:p>
          <a:p>
            <a:pPr marL="285750" indent="-285750" algn="l">
              <a:buFont typeface="Wingdings" pitchFamily="2" charset="2"/>
              <a:buChar char="Ø"/>
            </a:pPr>
            <a:endParaRPr lang="en-US" b="0" i="0" dirty="0">
              <a:solidFill>
                <a:srgbClr val="232323"/>
              </a:solidFill>
              <a:effectLst/>
              <a:latin typeface="Noto Sans" panose="020B0502040504020204" pitchFamily="34" charset="0"/>
            </a:endParaRPr>
          </a:p>
          <a:p>
            <a:pPr algn="l"/>
            <a:endParaRPr lang="en-US" b="0" i="0" dirty="0">
              <a:solidFill>
                <a:srgbClr val="232323"/>
              </a:solidFill>
              <a:effectLst/>
              <a:latin typeface="Noto Sans" panose="020B0502040504020204" pitchFamily="34" charset="0"/>
            </a:endParaRPr>
          </a:p>
          <a:p>
            <a:pPr algn="l"/>
            <a:r>
              <a:rPr lang="en-US" sz="2400" b="0" i="0" dirty="0">
                <a:solidFill>
                  <a:srgbClr val="232323"/>
                </a:solidFill>
                <a:effectLst/>
                <a:latin typeface="Times New Roman" panose="02020603050405020304" pitchFamily="18" charset="0"/>
              </a:rPr>
              <a:t>5) </a:t>
            </a:r>
            <a:r>
              <a:rPr lang="en-US" sz="2400" b="1" i="0" dirty="0">
                <a:solidFill>
                  <a:srgbClr val="232323"/>
                </a:solidFill>
                <a:effectLst/>
                <a:latin typeface="Noto Sans" panose="020B0502040504020204" pitchFamily="34" charset="0"/>
              </a:rPr>
              <a:t>Stretch receptor activation</a:t>
            </a:r>
            <a:r>
              <a:rPr lang="en-US" sz="2400" b="0" i="0" dirty="0">
                <a:solidFill>
                  <a:srgbClr val="232323"/>
                </a:solidFill>
                <a:effectLst/>
                <a:latin typeface="Noto Sans" panose="020B0502040504020204" pitchFamily="34" charset="0"/>
              </a:rPr>
              <a:t> : </a:t>
            </a:r>
            <a:endParaRPr lang="en-US" b="0" i="0" dirty="0">
              <a:solidFill>
                <a:srgbClr val="232323"/>
              </a:solidFill>
              <a:effectLst/>
              <a:latin typeface="Noto Sans" panose="020B0502040504020204" pitchFamily="34" charset="0"/>
            </a:endParaRPr>
          </a:p>
          <a:p>
            <a:pPr algn="l"/>
            <a:endParaRPr lang="en-US" dirty="0">
              <a:solidFill>
                <a:srgbClr val="232323"/>
              </a:solidFill>
              <a:latin typeface="Noto Sans" panose="020B0502040504020204" pitchFamily="34" charset="0"/>
            </a:endParaRPr>
          </a:p>
          <a:p>
            <a:pPr marL="285750" indent="-285750" algn="l">
              <a:buFont typeface="Wingdings" pitchFamily="2" charset="2"/>
              <a:buChar char="Ø"/>
            </a:pPr>
            <a:r>
              <a:rPr lang="en-US" b="0" i="0" dirty="0">
                <a:solidFill>
                  <a:srgbClr val="232323"/>
                </a:solidFill>
                <a:effectLst/>
                <a:latin typeface="Noto Sans" panose="020B0502040504020204" pitchFamily="34" charset="0"/>
              </a:rPr>
              <a:t>PAP therapy activates stretch receptors, which inhibits central respiratory output and causes central apnea .</a:t>
            </a:r>
          </a:p>
          <a:p>
            <a:br>
              <a:rPr lang="en-US" dirty="0"/>
            </a:br>
            <a:endParaRPr lang="en-US" b="0" i="0" dirty="0">
              <a:solidFill>
                <a:srgbClr val="232323"/>
              </a:solidFill>
              <a:effectLst/>
              <a:latin typeface="Noto Sans" panose="020B0502040504020204" pitchFamily="34" charset="0"/>
            </a:endParaRPr>
          </a:p>
        </p:txBody>
      </p:sp>
    </p:spTree>
    <p:extLst>
      <p:ext uri="{BB962C8B-B14F-4D97-AF65-F5344CB8AC3E}">
        <p14:creationId xmlns:p14="http://schemas.microsoft.com/office/powerpoint/2010/main" val="505508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04B54F-7032-4F9E-CD5B-FD4FEA262559}"/>
              </a:ext>
            </a:extLst>
          </p:cNvPr>
          <p:cNvSpPr txBox="1"/>
          <p:nvPr/>
        </p:nvSpPr>
        <p:spPr>
          <a:xfrm>
            <a:off x="1236173" y="1158921"/>
            <a:ext cx="8353876"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b="0" i="0" dirty="0">
              <a:solidFill>
                <a:srgbClr val="232323"/>
              </a:solidFill>
              <a:effectLst/>
              <a:latin typeface="Noto Sans" panose="020B0502040504020204" pitchFamily="34" charset="0"/>
            </a:endParaRPr>
          </a:p>
          <a:p>
            <a:pPr algn="l"/>
            <a:r>
              <a:rPr lang="en-US" sz="2400" b="1" i="0" dirty="0">
                <a:solidFill>
                  <a:srgbClr val="232323"/>
                </a:solidFill>
                <a:effectLst/>
                <a:latin typeface="Noto Sans" panose="020B0502040504020204" pitchFamily="34" charset="0"/>
              </a:rPr>
              <a:t>* Other factors may contribute to TE-CSA:</a:t>
            </a:r>
          </a:p>
          <a:p>
            <a:pPr algn="l"/>
            <a:endParaRPr lang="en-US" b="0" i="0" dirty="0">
              <a:solidFill>
                <a:srgbClr val="232323"/>
              </a:solidFill>
              <a:effectLst/>
              <a:latin typeface="Noto Sans" panose="020B0502040504020204" pitchFamily="34" charset="0"/>
            </a:endParaRPr>
          </a:p>
          <a:p>
            <a:pPr marL="285750" indent="-285750" algn="l">
              <a:buFont typeface="Wingdings" pitchFamily="2" charset="2"/>
              <a:buChar char="Ø"/>
            </a:pPr>
            <a:r>
              <a:rPr lang="en-US" b="0" i="0" dirty="0">
                <a:solidFill>
                  <a:srgbClr val="232323"/>
                </a:solidFill>
                <a:effectLst/>
                <a:latin typeface="Noto Sans" panose="020B0502040504020204" pitchFamily="34" charset="0"/>
              </a:rPr>
              <a:t>Wakefulness stimulus to breath during sleep.</a:t>
            </a:r>
          </a:p>
          <a:p>
            <a:pPr marL="285750" indent="-285750" algn="l">
              <a:buFont typeface="Wingdings" pitchFamily="2" charset="2"/>
              <a:buChar char="Ø"/>
            </a:pPr>
            <a:endParaRPr lang="en-US" b="0" i="0" dirty="0">
              <a:solidFill>
                <a:srgbClr val="232323"/>
              </a:solidFill>
              <a:effectLst/>
              <a:latin typeface="Noto Sans" panose="020B0502040504020204" pitchFamily="34" charset="0"/>
            </a:endParaRPr>
          </a:p>
          <a:p>
            <a:pPr marL="285750" indent="-285750" algn="l">
              <a:buFont typeface="Wingdings" pitchFamily="2" charset="2"/>
              <a:buChar char="Ø"/>
            </a:pPr>
            <a:endParaRPr lang="en-US" b="0" i="0" dirty="0">
              <a:solidFill>
                <a:srgbClr val="232323"/>
              </a:solidFill>
              <a:effectLst/>
              <a:latin typeface="Noto Sans" panose="020B0502040504020204" pitchFamily="34" charset="0"/>
            </a:endParaRPr>
          </a:p>
          <a:p>
            <a:pPr marL="285750" indent="-285750" algn="l">
              <a:buFont typeface="Wingdings" pitchFamily="2" charset="2"/>
              <a:buChar char="Ø"/>
            </a:pPr>
            <a:r>
              <a:rPr lang="en-US" b="0" i="0" dirty="0">
                <a:solidFill>
                  <a:srgbClr val="232323"/>
                </a:solidFill>
                <a:effectLst/>
                <a:latin typeface="Noto Sans" panose="020B0502040504020204" pitchFamily="34" charset="0"/>
              </a:rPr>
              <a:t>Baseline hypocapnia due to heart failure.</a:t>
            </a:r>
          </a:p>
          <a:p>
            <a:pPr marL="285750" indent="-285750" algn="l">
              <a:buFont typeface="Wingdings" pitchFamily="2" charset="2"/>
              <a:buChar char="Ø"/>
            </a:pPr>
            <a:endParaRPr lang="en-US" b="0" i="0" dirty="0">
              <a:solidFill>
                <a:srgbClr val="232323"/>
              </a:solidFill>
              <a:effectLst/>
              <a:latin typeface="Noto Sans" panose="020B0502040504020204" pitchFamily="34" charset="0"/>
            </a:endParaRPr>
          </a:p>
          <a:p>
            <a:pPr marL="285750" indent="-285750" algn="l">
              <a:buFont typeface="Wingdings" pitchFamily="2" charset="2"/>
              <a:buChar char="Ø"/>
            </a:pPr>
            <a:endParaRPr lang="en-US" b="0" i="0" dirty="0">
              <a:solidFill>
                <a:srgbClr val="232323"/>
              </a:solidFill>
              <a:effectLst/>
              <a:latin typeface="Noto Sans" panose="020B0502040504020204" pitchFamily="34" charset="0"/>
            </a:endParaRPr>
          </a:p>
          <a:p>
            <a:pPr marL="285750" indent="-285750" algn="l">
              <a:buFont typeface="Wingdings" pitchFamily="2" charset="2"/>
              <a:buChar char="Ø"/>
            </a:pPr>
            <a:r>
              <a:rPr lang="en-US" dirty="0">
                <a:solidFill>
                  <a:srgbClr val="232323"/>
                </a:solidFill>
                <a:latin typeface="Noto Sans" panose="020B0502040504020204" pitchFamily="34" charset="0"/>
              </a:rPr>
              <a:t>Reduced </a:t>
            </a:r>
            <a:r>
              <a:rPr lang="en-US" b="0" i="0" dirty="0">
                <a:solidFill>
                  <a:srgbClr val="232323"/>
                </a:solidFill>
                <a:effectLst/>
                <a:latin typeface="Noto Sans" panose="020B0502040504020204" pitchFamily="34" charset="0"/>
              </a:rPr>
              <a:t>drive to breathe due to opioids or high.</a:t>
            </a:r>
          </a:p>
          <a:p>
            <a:pPr marL="285750" indent="-285750" algn="l">
              <a:buFont typeface="Wingdings" pitchFamily="2" charset="2"/>
              <a:buChar char="Ø"/>
            </a:pPr>
            <a:endParaRPr lang="en-US" b="0" i="0" dirty="0">
              <a:solidFill>
                <a:srgbClr val="232323"/>
              </a:solidFill>
              <a:effectLst/>
              <a:latin typeface="Noto Sans" panose="020B0502040504020204" pitchFamily="34" charset="0"/>
            </a:endParaRPr>
          </a:p>
          <a:p>
            <a:pPr marL="285750" indent="-285750" algn="l">
              <a:buFont typeface="Wingdings" pitchFamily="2" charset="2"/>
              <a:buChar char="Ø"/>
            </a:pPr>
            <a:endParaRPr lang="en-US" b="0" i="0" dirty="0">
              <a:solidFill>
                <a:srgbClr val="232323"/>
              </a:solidFill>
              <a:effectLst/>
              <a:latin typeface="Noto Sans" panose="020B0502040504020204" pitchFamily="34" charset="0"/>
            </a:endParaRPr>
          </a:p>
          <a:p>
            <a:pPr marL="285750" indent="-285750" algn="l">
              <a:buFont typeface="Wingdings" pitchFamily="2" charset="2"/>
              <a:buChar char="Ø"/>
            </a:pPr>
            <a:r>
              <a:rPr lang="en-US" b="0" i="0" dirty="0">
                <a:solidFill>
                  <a:srgbClr val="232323"/>
                </a:solidFill>
                <a:effectLst/>
                <a:latin typeface="Noto Sans" panose="020B0502040504020204" pitchFamily="34" charset="0"/>
              </a:rPr>
              <a:t>Concomitant hypoxia .</a:t>
            </a:r>
          </a:p>
          <a:p>
            <a:pPr algn="l"/>
            <a:br>
              <a:rPr lang="en-US" dirty="0"/>
            </a:br>
            <a:endParaRPr lang="en-US" b="0" i="0" dirty="0">
              <a:solidFill>
                <a:srgbClr val="232323"/>
              </a:solidFill>
              <a:effectLst/>
              <a:latin typeface="Noto Sans" panose="020B0502040504020204" pitchFamily="34" charset="0"/>
            </a:endParaRPr>
          </a:p>
        </p:txBody>
      </p:sp>
    </p:spTree>
    <p:extLst>
      <p:ext uri="{BB962C8B-B14F-4D97-AF65-F5344CB8AC3E}">
        <p14:creationId xmlns:p14="http://schemas.microsoft.com/office/powerpoint/2010/main" val="2811900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04B54F-7032-4F9E-CD5B-FD4FEA262559}"/>
              </a:ext>
            </a:extLst>
          </p:cNvPr>
          <p:cNvSpPr txBox="1"/>
          <p:nvPr/>
        </p:nvSpPr>
        <p:spPr>
          <a:xfrm>
            <a:off x="825190" y="672496"/>
            <a:ext cx="10036774" cy="5601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0" i="0" dirty="0">
                <a:solidFill>
                  <a:srgbClr val="232323"/>
                </a:solidFill>
                <a:effectLst/>
                <a:latin typeface="Noto Sans" panose="020B0502040504020204" pitchFamily="34" charset="0"/>
              </a:rPr>
              <a:t>Diagnostic criteria for TE- CSA according to the third edition of the International Classification of Sleep Disorders (ICSD-3) include all the following :</a:t>
            </a:r>
          </a:p>
          <a:p>
            <a:pPr algn="l"/>
            <a:endParaRPr lang="en-US" b="0" i="0" dirty="0">
              <a:solidFill>
                <a:srgbClr val="232323"/>
              </a:solidFill>
              <a:effectLst/>
              <a:latin typeface="Noto Sans" panose="020B0502040504020204" pitchFamily="34" charset="0"/>
            </a:endParaRPr>
          </a:p>
          <a:p>
            <a:pPr algn="l"/>
            <a:r>
              <a:rPr lang="en-US" sz="1600" dirty="0">
                <a:solidFill>
                  <a:srgbClr val="232323"/>
                </a:solidFill>
                <a:effectLst/>
                <a:latin typeface="Garamond" panose="02020404030301010803" pitchFamily="18" charset="0"/>
              </a:rPr>
              <a:t>● Diagnostic polysomnography (or HSAT, usually confirmed by repeat polysomnography) shows ≥5 predominantly obstructive respiratory events (obstructive or mixed apneas, hypopneas, or respiratory effort-related arousals) per hour of sleep</a:t>
            </a:r>
          </a:p>
          <a:p>
            <a:pPr algn="l"/>
            <a:endParaRPr lang="en-US" sz="1600" dirty="0">
              <a:solidFill>
                <a:srgbClr val="232323"/>
              </a:solidFill>
              <a:effectLst/>
              <a:latin typeface="Garamond" panose="02020404030301010803" pitchFamily="18" charset="0"/>
            </a:endParaRPr>
          </a:p>
          <a:p>
            <a:pPr algn="l"/>
            <a:r>
              <a:rPr lang="en-US" sz="1600" dirty="0">
                <a:solidFill>
                  <a:srgbClr val="232323"/>
                </a:solidFill>
                <a:effectLst/>
                <a:latin typeface="Garamond" panose="02020404030301010803" pitchFamily="18" charset="0"/>
              </a:rPr>
              <a:t>● Polysomnography during the use of positive airway pressure without a backup rate shows significant resolution of obstructive events and emergence or persistence of central apnea or central hypopnea with all of the following:</a:t>
            </a:r>
          </a:p>
          <a:p>
            <a:pPr algn="l"/>
            <a:endParaRPr lang="en-US" sz="1600" dirty="0">
              <a:solidFill>
                <a:srgbClr val="232323"/>
              </a:solidFill>
              <a:effectLst/>
              <a:latin typeface="Garamond" panose="02020404030301010803" pitchFamily="18" charset="0"/>
            </a:endParaRPr>
          </a:p>
          <a:p>
            <a:pPr algn="l"/>
            <a:r>
              <a:rPr lang="en-US" sz="1600" dirty="0">
                <a:solidFill>
                  <a:srgbClr val="232323"/>
                </a:solidFill>
                <a:effectLst/>
                <a:latin typeface="Garamond" panose="02020404030301010803" pitchFamily="18" charset="0"/>
              </a:rPr>
              <a:t>        - Central apnea and central hypopnea index ≥5 per hour</a:t>
            </a:r>
          </a:p>
          <a:p>
            <a:pPr algn="l"/>
            <a:r>
              <a:rPr lang="en-US" sz="1600" dirty="0">
                <a:solidFill>
                  <a:srgbClr val="232323"/>
                </a:solidFill>
                <a:effectLst/>
                <a:latin typeface="Garamond" panose="02020404030301010803" pitchFamily="18" charset="0"/>
              </a:rPr>
              <a:t>        - Number of central apneas and central hypopneas is ≥50 % of the total number of apneas and hypopneas</a:t>
            </a:r>
          </a:p>
          <a:p>
            <a:pPr algn="l"/>
            <a:endParaRPr lang="en-US" sz="1600" dirty="0">
              <a:solidFill>
                <a:srgbClr val="232323"/>
              </a:solidFill>
              <a:effectLst/>
              <a:latin typeface="Garamond" panose="02020404030301010803" pitchFamily="18" charset="0"/>
            </a:endParaRPr>
          </a:p>
          <a:p>
            <a:pPr algn="l"/>
            <a:r>
              <a:rPr lang="en-US" sz="1600" dirty="0">
                <a:solidFill>
                  <a:srgbClr val="232323"/>
                </a:solidFill>
                <a:effectLst/>
                <a:latin typeface="Garamond" panose="02020404030301010803" pitchFamily="18" charset="0"/>
              </a:rPr>
              <a:t>● The presence of at least one of the following symptoms or signs thought to be attributable to the central events:</a:t>
            </a:r>
          </a:p>
          <a:p>
            <a:pPr algn="l"/>
            <a:endParaRPr lang="en-US" sz="1600" dirty="0">
              <a:solidFill>
                <a:srgbClr val="232323"/>
              </a:solidFill>
              <a:effectLst/>
              <a:latin typeface="Garamond" panose="02020404030301010803" pitchFamily="18" charset="0"/>
            </a:endParaRPr>
          </a:p>
          <a:p>
            <a:pPr algn="l"/>
            <a:r>
              <a:rPr lang="en-US" sz="1600" dirty="0">
                <a:solidFill>
                  <a:srgbClr val="232323"/>
                </a:solidFill>
                <a:effectLst/>
                <a:latin typeface="Garamond" panose="02020404030301010803" pitchFamily="18" charset="0"/>
              </a:rPr>
              <a:t>• Sleepiness</a:t>
            </a:r>
          </a:p>
          <a:p>
            <a:pPr algn="l"/>
            <a:r>
              <a:rPr lang="en-US" sz="1600" dirty="0">
                <a:solidFill>
                  <a:srgbClr val="232323"/>
                </a:solidFill>
                <a:effectLst/>
                <a:latin typeface="Garamond" panose="02020404030301010803" pitchFamily="18" charset="0"/>
              </a:rPr>
              <a:t>• Difficulty initiating or maintaining sleep, frequent awakenings, or nonrestorative sleep</a:t>
            </a:r>
          </a:p>
          <a:p>
            <a:pPr algn="l"/>
            <a:r>
              <a:rPr lang="en-US" sz="1600" dirty="0">
                <a:solidFill>
                  <a:srgbClr val="232323"/>
                </a:solidFill>
                <a:effectLst/>
                <a:latin typeface="Garamond" panose="02020404030301010803" pitchFamily="18" charset="0"/>
              </a:rPr>
              <a:t>• Awakening short of breath</a:t>
            </a:r>
          </a:p>
          <a:p>
            <a:pPr algn="l"/>
            <a:r>
              <a:rPr lang="en-US" sz="1600" dirty="0">
                <a:solidFill>
                  <a:srgbClr val="232323"/>
                </a:solidFill>
                <a:effectLst/>
                <a:latin typeface="Garamond" panose="02020404030301010803" pitchFamily="18" charset="0"/>
              </a:rPr>
              <a:t>• Witnessed apneas</a:t>
            </a:r>
          </a:p>
          <a:p>
            <a:pPr algn="l"/>
            <a:endParaRPr lang="en-US" sz="1600" dirty="0">
              <a:solidFill>
                <a:srgbClr val="232323"/>
              </a:solidFill>
              <a:effectLst/>
              <a:latin typeface="Garamond" panose="02020404030301010803" pitchFamily="18" charset="0"/>
            </a:endParaRPr>
          </a:p>
          <a:p>
            <a:pPr algn="l"/>
            <a:r>
              <a:rPr lang="en-US" sz="1600" dirty="0">
                <a:solidFill>
                  <a:srgbClr val="232323"/>
                </a:solidFill>
                <a:effectLst/>
                <a:latin typeface="Garamond" panose="02020404030301010803" pitchFamily="18" charset="0"/>
              </a:rPr>
              <a:t>●The CSA is not better explained by another CSA disorder, such as CSA with Cheyne-Stokes breathing or CSA due to a medication or substance</a:t>
            </a:r>
          </a:p>
        </p:txBody>
      </p:sp>
    </p:spTree>
    <p:extLst>
      <p:ext uri="{BB962C8B-B14F-4D97-AF65-F5344CB8AC3E}">
        <p14:creationId xmlns:p14="http://schemas.microsoft.com/office/powerpoint/2010/main" val="1208417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04B54F-7032-4F9E-CD5B-FD4FEA262559}"/>
              </a:ext>
            </a:extLst>
          </p:cNvPr>
          <p:cNvSpPr txBox="1"/>
          <p:nvPr/>
        </p:nvSpPr>
        <p:spPr>
          <a:xfrm>
            <a:off x="804231" y="605589"/>
            <a:ext cx="10581164"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i="0" dirty="0">
                <a:solidFill>
                  <a:srgbClr val="353535"/>
                </a:solidFill>
                <a:effectLst/>
                <a:latin typeface="Noto Sans" panose="020B0502040504020204" pitchFamily="34" charset="0"/>
              </a:rPr>
              <a:t>NATURAL HISTORY</a:t>
            </a:r>
            <a:endParaRPr lang="ar-SA" b="1" i="0" dirty="0">
              <a:solidFill>
                <a:srgbClr val="353535"/>
              </a:solidFill>
              <a:effectLst/>
              <a:latin typeface="Noto Sans" panose="020B0502040504020204" pitchFamily="34" charset="0"/>
            </a:endParaRPr>
          </a:p>
          <a:p>
            <a:pPr algn="l"/>
            <a:endParaRPr lang="ar-SA" b="1" dirty="0">
              <a:solidFill>
                <a:srgbClr val="353535"/>
              </a:solidFill>
              <a:latin typeface="Noto Sans" panose="020B0502040504020204" pitchFamily="34" charset="0"/>
            </a:endParaRPr>
          </a:p>
          <a:p>
            <a:pPr marL="285750" indent="-285750" algn="l">
              <a:buFont typeface="Wingdings" pitchFamily="2" charset="2"/>
              <a:buChar char="Ø"/>
            </a:pPr>
            <a:r>
              <a:rPr lang="en-US" b="0" i="0" dirty="0">
                <a:solidFill>
                  <a:srgbClr val="232323"/>
                </a:solidFill>
                <a:effectLst/>
                <a:latin typeface="Garamond" panose="02020404030301010803" pitchFamily="18" charset="0"/>
              </a:rPr>
              <a:t>In observational studies, central events resolve spontaneously in 50 to 85 percent of patients who return for repeat polysomnography after several months of continuous positive airway pressure (CPAP) therapy </a:t>
            </a:r>
            <a:r>
              <a:rPr lang="ar-SA" b="0" i="0" dirty="0">
                <a:solidFill>
                  <a:srgbClr val="232323"/>
                </a:solidFill>
                <a:effectLst/>
                <a:latin typeface="Garamond" panose="02020404030301010803" pitchFamily="18" charset="0"/>
              </a:rPr>
              <a:t>.</a:t>
            </a:r>
          </a:p>
          <a:p>
            <a:pPr marL="285750" indent="-285750" algn="l">
              <a:buFont typeface="Wingdings" pitchFamily="2" charset="2"/>
              <a:buChar char="Ø"/>
            </a:pPr>
            <a:endParaRPr lang="ar-SA" b="0" i="0" dirty="0">
              <a:solidFill>
                <a:srgbClr val="232323"/>
              </a:solidFill>
              <a:effectLst/>
              <a:latin typeface="Garamond" panose="02020404030301010803" pitchFamily="18" charset="0"/>
            </a:endParaRPr>
          </a:p>
          <a:p>
            <a:pPr algn="l"/>
            <a:endParaRPr lang="en-US" b="0" i="0" dirty="0">
              <a:solidFill>
                <a:srgbClr val="232323"/>
              </a:solidFill>
              <a:effectLst/>
              <a:latin typeface="Garamond" panose="02020404030301010803" pitchFamily="18" charset="0"/>
            </a:endParaRPr>
          </a:p>
          <a:p>
            <a:pPr marL="285750" indent="-285750" algn="l">
              <a:buFont typeface="Wingdings" pitchFamily="2" charset="2"/>
              <a:buChar char="Ø"/>
            </a:pPr>
            <a:r>
              <a:rPr lang="en-US" b="0" i="0" dirty="0">
                <a:solidFill>
                  <a:srgbClr val="232323"/>
                </a:solidFill>
                <a:effectLst/>
                <a:latin typeface="Garamond" panose="02020404030301010803" pitchFamily="18" charset="0"/>
              </a:rPr>
              <a:t>Patients with treatment-emergent CSA appear to be at increased risk for adverse outcomes. </a:t>
            </a:r>
          </a:p>
          <a:p>
            <a:pPr marL="285750" indent="-285750" algn="l">
              <a:buFont typeface="Wingdings" pitchFamily="2" charset="2"/>
              <a:buChar char="Ø"/>
            </a:pPr>
            <a:endParaRPr lang="en-US" b="0" i="0" dirty="0">
              <a:solidFill>
                <a:srgbClr val="232323"/>
              </a:solidFill>
              <a:effectLst/>
              <a:latin typeface="Garamond" panose="02020404030301010803" pitchFamily="18" charset="0"/>
            </a:endParaRPr>
          </a:p>
          <a:p>
            <a:pPr algn="l"/>
            <a:r>
              <a:rPr lang="en-US" dirty="0">
                <a:solidFill>
                  <a:srgbClr val="232323"/>
                </a:solidFill>
                <a:latin typeface="Garamond" panose="02020404030301010803" pitchFamily="18" charset="0"/>
              </a:rPr>
              <a:t>    -  Higher risk for early PAP termination </a:t>
            </a:r>
            <a:r>
              <a:rPr lang="en-US" b="0" i="0" dirty="0">
                <a:solidFill>
                  <a:srgbClr val="232323"/>
                </a:solidFill>
                <a:effectLst/>
                <a:latin typeface="Garamond" panose="02020404030301010803" pitchFamily="18" charset="0"/>
              </a:rPr>
              <a:t>.</a:t>
            </a:r>
          </a:p>
          <a:p>
            <a:pPr algn="l"/>
            <a:endParaRPr lang="ar-SA" dirty="0">
              <a:solidFill>
                <a:srgbClr val="232323"/>
              </a:solidFill>
              <a:latin typeface="Garamond" panose="02020404030301010803" pitchFamily="18" charset="0"/>
            </a:endParaRPr>
          </a:p>
          <a:p>
            <a:pPr algn="l"/>
            <a:r>
              <a:rPr lang="en-US" b="0" i="0" dirty="0">
                <a:solidFill>
                  <a:srgbClr val="232323"/>
                </a:solidFill>
                <a:effectLst/>
                <a:latin typeface="Garamond" panose="02020404030301010803" pitchFamily="18" charset="0"/>
              </a:rPr>
              <a:t>    - higher rates of postoperative complications, including unplanned intensive care admissions, 30-day readmission rate, and mortality rate .</a:t>
            </a:r>
            <a:br>
              <a:rPr lang="en-US" b="0" i="0" dirty="0">
                <a:solidFill>
                  <a:srgbClr val="232323"/>
                </a:solidFill>
                <a:effectLst/>
                <a:latin typeface="Noto Sans" panose="020B0502040504020204" pitchFamily="34" charset="0"/>
              </a:rPr>
            </a:br>
            <a:endParaRPr lang="en-US" b="0" i="0" dirty="0">
              <a:solidFill>
                <a:srgbClr val="232323"/>
              </a:solidFill>
              <a:effectLst/>
              <a:latin typeface="Noto Sans" panose="020B0502040504020204" pitchFamily="34" charset="0"/>
            </a:endParaRPr>
          </a:p>
          <a:p>
            <a:br>
              <a:rPr lang="en-US" dirty="0"/>
            </a:br>
            <a:endParaRPr lang="en-US" b="0" i="0" dirty="0">
              <a:solidFill>
                <a:srgbClr val="232323"/>
              </a:solidFill>
              <a:effectLst/>
              <a:latin typeface="Noto Sans" panose="020B0502040504020204" pitchFamily="34" charset="0"/>
            </a:endParaRPr>
          </a:p>
        </p:txBody>
      </p:sp>
    </p:spTree>
    <p:extLst>
      <p:ext uri="{BB962C8B-B14F-4D97-AF65-F5344CB8AC3E}">
        <p14:creationId xmlns:p14="http://schemas.microsoft.com/office/powerpoint/2010/main" val="2727294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96C8BAF-68F3-4B78-B238-35DF5D865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4F4CD6D0-5A87-4BA2-A13A-0E40511C3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26" name="Rectangle 25">
              <a:extLst>
                <a:ext uri="{FF2B5EF4-FFF2-40B4-BE49-F238E27FC236}">
                  <a16:creationId xmlns:a16="http://schemas.microsoft.com/office/drawing/2014/main" id="{5877EAC0-2063-444D-8EE9-72FED2E03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C155BF8-661A-4F4A-B4EC-923105C6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E9537076-EF48-4F72-9164-FD8260D55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30" name="Rectangle 29">
              <a:extLst>
                <a:ext uri="{FF2B5EF4-FFF2-40B4-BE49-F238E27FC236}">
                  <a16:creationId xmlns:a16="http://schemas.microsoft.com/office/drawing/2014/main" id="{689673CB-C48B-4D05-B6E4-B88CD5BAA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6C31A20-B341-476E-8C04-A26C87E1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6EFC3492-86BD-4D75-B5B4-C2DBFE0BD1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34" name="Rectangle 33">
              <a:extLst>
                <a:ext uri="{FF2B5EF4-FFF2-40B4-BE49-F238E27FC236}">
                  <a16:creationId xmlns:a16="http://schemas.microsoft.com/office/drawing/2014/main" id="{F72E5074-2516-4705-BFF1-F508394A0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2259E4C-F24C-4180-AEC3-76255D535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E5663CA5-D10A-8E11-3CE8-B258C481B252}"/>
              </a:ext>
            </a:extLst>
          </p:cNvPr>
          <p:cNvSpPr txBox="1"/>
          <p:nvPr/>
        </p:nvSpPr>
        <p:spPr>
          <a:xfrm>
            <a:off x="575118" y="326799"/>
            <a:ext cx="3916110" cy="4770537"/>
          </a:xfrm>
          <a:prstGeom prst="rect">
            <a:avLst/>
          </a:prstGeom>
          <a:noFill/>
        </p:spPr>
        <p:txBody>
          <a:bodyPr wrap="square">
            <a:spAutoFit/>
          </a:bodyPr>
          <a:lstStyle/>
          <a:p>
            <a:pPr lvl="1" algn="just" rtl="1"/>
            <a:endParaRPr lang="en-US" sz="2000" dirty="0"/>
          </a:p>
          <a:p>
            <a:pPr lvl="1" rtl="1"/>
            <a:endParaRPr lang="en-US" sz="2000" dirty="0"/>
          </a:p>
          <a:p>
            <a:pPr lvl="1" rtl="1"/>
            <a:r>
              <a:rPr lang="en-US" sz="2400" dirty="0"/>
              <a:t>AASM levels of recommendations (Table 2) are indicated in parentheses after recommendations that are based on published practice parameters;</a:t>
            </a:r>
          </a:p>
          <a:p>
            <a:pPr lvl="1" rtl="1"/>
            <a:r>
              <a:rPr lang="en-US" sz="2400" dirty="0"/>
              <a:t> </a:t>
            </a:r>
          </a:p>
          <a:p>
            <a:pPr lvl="1" rtl="1"/>
            <a:r>
              <a:rPr lang="en-US" sz="2400" dirty="0"/>
              <a:t>Those recommendations that were not based on published parameters are labeled as “(Consensus).” </a:t>
            </a:r>
          </a:p>
        </p:txBody>
      </p:sp>
      <p:pic>
        <p:nvPicPr>
          <p:cNvPr id="10" name="Picture 9" descr="A close-up of a document&#10;&#10;Description automatically generated">
            <a:extLst>
              <a:ext uri="{FF2B5EF4-FFF2-40B4-BE49-F238E27FC236}">
                <a16:creationId xmlns:a16="http://schemas.microsoft.com/office/drawing/2014/main" id="{1D7C0587-BF1A-2ADD-8E19-F871784F82BE}"/>
              </a:ext>
            </a:extLst>
          </p:cNvPr>
          <p:cNvPicPr>
            <a:picLocks noChangeAspect="1"/>
          </p:cNvPicPr>
          <p:nvPr/>
        </p:nvPicPr>
        <p:blipFill>
          <a:blip r:embed="rId2"/>
          <a:stretch>
            <a:fillRect/>
          </a:stretch>
        </p:blipFill>
        <p:spPr>
          <a:xfrm>
            <a:off x="4491228" y="719434"/>
            <a:ext cx="3209544" cy="4820389"/>
          </a:xfrm>
          <a:prstGeom prst="rect">
            <a:avLst/>
          </a:prstGeom>
        </p:spPr>
      </p:pic>
      <p:pic>
        <p:nvPicPr>
          <p:cNvPr id="2" name="Picture 1" descr="A close-up of a document&#10;&#10;Description automatically generated">
            <a:extLst>
              <a:ext uri="{FF2B5EF4-FFF2-40B4-BE49-F238E27FC236}">
                <a16:creationId xmlns:a16="http://schemas.microsoft.com/office/drawing/2014/main" id="{79A7BB49-9F78-6DFE-BD2C-2FF0D1A48C46}"/>
              </a:ext>
            </a:extLst>
          </p:cNvPr>
          <p:cNvPicPr>
            <a:picLocks noChangeAspect="1"/>
          </p:cNvPicPr>
          <p:nvPr/>
        </p:nvPicPr>
        <p:blipFill>
          <a:blip r:embed="rId3"/>
          <a:stretch>
            <a:fillRect/>
          </a:stretch>
        </p:blipFill>
        <p:spPr>
          <a:xfrm>
            <a:off x="8229600" y="719434"/>
            <a:ext cx="3255831" cy="4820389"/>
          </a:xfrm>
          <a:prstGeom prst="rect">
            <a:avLst/>
          </a:prstGeom>
        </p:spPr>
      </p:pic>
      <p:sp>
        <p:nvSpPr>
          <p:cNvPr id="3" name="TextBox 2">
            <a:extLst>
              <a:ext uri="{FF2B5EF4-FFF2-40B4-BE49-F238E27FC236}">
                <a16:creationId xmlns:a16="http://schemas.microsoft.com/office/drawing/2014/main" id="{0AFC4114-5D3B-E407-E16C-EFC43F313263}"/>
              </a:ext>
            </a:extLst>
          </p:cNvPr>
          <p:cNvSpPr txBox="1"/>
          <p:nvPr/>
        </p:nvSpPr>
        <p:spPr>
          <a:xfrm>
            <a:off x="7370618" y="6248400"/>
            <a:ext cx="184731" cy="369332"/>
          </a:xfrm>
          <a:prstGeom prst="rect">
            <a:avLst/>
          </a:prstGeom>
          <a:noFill/>
        </p:spPr>
        <p:txBody>
          <a:bodyPr wrap="none" rtlCol="0">
            <a:spAutoFit/>
          </a:bodyPr>
          <a:lstStyle/>
          <a:p>
            <a:endParaRPr lang="en-US" dirty="0"/>
          </a:p>
        </p:txBody>
      </p:sp>
      <p:sp>
        <p:nvSpPr>
          <p:cNvPr id="18" name="TextBox 17">
            <a:extLst>
              <a:ext uri="{FF2B5EF4-FFF2-40B4-BE49-F238E27FC236}">
                <a16:creationId xmlns:a16="http://schemas.microsoft.com/office/drawing/2014/main" id="{3A1BFE10-0951-65AA-FCAD-B9FE5A531404}"/>
              </a:ext>
            </a:extLst>
          </p:cNvPr>
          <p:cNvSpPr txBox="1"/>
          <p:nvPr/>
        </p:nvSpPr>
        <p:spPr>
          <a:xfrm>
            <a:off x="7932717" y="361009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8276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54173A58-B122-4342-8641-2C7187495D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52" name="Straight Connector 51">
            <a:extLst>
              <a:ext uri="{FF2B5EF4-FFF2-40B4-BE49-F238E27FC236}">
                <a16:creationId xmlns:a16="http://schemas.microsoft.com/office/drawing/2014/main" id="{9E3E38EB-06F9-40C9-B3E2-7CC1363B99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54" name="Picture 53">
            <a:extLst>
              <a:ext uri="{FF2B5EF4-FFF2-40B4-BE49-F238E27FC236}">
                <a16:creationId xmlns:a16="http://schemas.microsoft.com/office/drawing/2014/main" id="{F4602F8C-E1EC-4202-83F7-93670CAFAE2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extBox 1">
            <a:extLst>
              <a:ext uri="{FF2B5EF4-FFF2-40B4-BE49-F238E27FC236}">
                <a16:creationId xmlns:a16="http://schemas.microsoft.com/office/drawing/2014/main" id="{0004B54F-7032-4F9E-CD5B-FD4FEA262559}"/>
              </a:ext>
            </a:extLst>
          </p:cNvPr>
          <p:cNvSpPr txBox="1"/>
          <p:nvPr/>
        </p:nvSpPr>
        <p:spPr>
          <a:xfrm>
            <a:off x="7232074" y="982132"/>
            <a:ext cx="4025734" cy="156380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55000" lnSpcReduction="20000"/>
          </a:bodyPr>
          <a:lstStyle/>
          <a:p>
            <a:pPr algn="ctr" defTabSz="457200">
              <a:lnSpc>
                <a:spcPct val="90000"/>
              </a:lnSpc>
              <a:spcBef>
                <a:spcPct val="0"/>
              </a:spcBef>
              <a:spcAft>
                <a:spcPts val="600"/>
              </a:spcAft>
            </a:pPr>
            <a:r>
              <a:rPr lang="en-US" sz="2900" b="1" i="0" dirty="0">
                <a:ln w="3175" cmpd="sng">
                  <a:noFill/>
                </a:ln>
                <a:solidFill>
                  <a:schemeClr val="tx1">
                    <a:lumMod val="85000"/>
                    <a:lumOff val="15000"/>
                  </a:schemeClr>
                </a:solidFill>
                <a:latin typeface="+mj-lt"/>
                <a:ea typeface="+mj-ea"/>
                <a:cs typeface="+mj-cs"/>
              </a:rPr>
              <a:t>Treatment-emergent central sleep apnea</a:t>
            </a:r>
          </a:p>
          <a:p>
            <a:pPr algn="ctr" defTabSz="457200">
              <a:lnSpc>
                <a:spcPct val="90000"/>
              </a:lnSpc>
              <a:spcBef>
                <a:spcPct val="0"/>
              </a:spcBef>
              <a:spcAft>
                <a:spcPts val="600"/>
              </a:spcAft>
            </a:pPr>
            <a:endParaRPr lang="en-US" sz="2900" b="1" dirty="0">
              <a:ln w="3175" cmpd="sng">
                <a:noFill/>
              </a:ln>
              <a:solidFill>
                <a:schemeClr val="tx1">
                  <a:lumMod val="85000"/>
                  <a:lumOff val="15000"/>
                </a:schemeClr>
              </a:solidFill>
              <a:latin typeface="+mj-lt"/>
              <a:ea typeface="+mj-ea"/>
              <a:cs typeface="+mj-cs"/>
            </a:endParaRPr>
          </a:p>
          <a:p>
            <a:pPr algn="ctr" defTabSz="457200">
              <a:lnSpc>
                <a:spcPct val="90000"/>
              </a:lnSpc>
              <a:spcBef>
                <a:spcPct val="0"/>
              </a:spcBef>
              <a:spcAft>
                <a:spcPts val="600"/>
              </a:spcAft>
            </a:pPr>
            <a:endParaRPr lang="en-US" sz="2900" b="1" dirty="0">
              <a:ln w="3175" cmpd="sng">
                <a:noFill/>
              </a:ln>
              <a:solidFill>
                <a:schemeClr val="tx1">
                  <a:lumMod val="85000"/>
                  <a:lumOff val="15000"/>
                </a:schemeClr>
              </a:solidFill>
              <a:latin typeface="+mj-lt"/>
              <a:ea typeface="+mj-ea"/>
              <a:cs typeface="+mj-cs"/>
            </a:endParaRPr>
          </a:p>
          <a:p>
            <a:pPr algn="ctr" defTabSz="457200">
              <a:lnSpc>
                <a:spcPct val="90000"/>
              </a:lnSpc>
              <a:spcBef>
                <a:spcPct val="0"/>
              </a:spcBef>
              <a:spcAft>
                <a:spcPts val="600"/>
              </a:spcAft>
            </a:pPr>
            <a:r>
              <a:rPr lang="en-US" sz="2900" b="1" i="0" dirty="0">
                <a:ln w="3175" cmpd="sng">
                  <a:noFill/>
                </a:ln>
                <a:solidFill>
                  <a:schemeClr val="tx1">
                    <a:lumMod val="85000"/>
                    <a:lumOff val="15000"/>
                  </a:schemeClr>
                </a:solidFill>
                <a:latin typeface="+mj-lt"/>
                <a:ea typeface="+mj-ea"/>
                <a:cs typeface="+mj-cs"/>
              </a:rPr>
              <a:t>Expectant management with CPAP</a:t>
            </a:r>
            <a:r>
              <a:rPr lang="en-US" sz="2900" b="0" i="0" dirty="0">
                <a:ln w="3175" cmpd="sng">
                  <a:noFill/>
                </a:ln>
                <a:solidFill>
                  <a:schemeClr val="tx1">
                    <a:lumMod val="85000"/>
                    <a:lumOff val="15000"/>
                  </a:schemeClr>
                </a:solidFill>
                <a:latin typeface="+mj-lt"/>
                <a:ea typeface="+mj-ea"/>
                <a:cs typeface="+mj-cs"/>
              </a:rPr>
              <a:t> </a:t>
            </a:r>
            <a:br>
              <a:rPr lang="en-US" sz="1100" b="0" i="0" dirty="0">
                <a:ln w="3175" cmpd="sng">
                  <a:noFill/>
                </a:ln>
                <a:solidFill>
                  <a:schemeClr val="tx1">
                    <a:lumMod val="85000"/>
                    <a:lumOff val="15000"/>
                  </a:schemeClr>
                </a:solidFill>
                <a:latin typeface="+mj-lt"/>
                <a:ea typeface="+mj-ea"/>
                <a:cs typeface="+mj-cs"/>
              </a:rPr>
            </a:br>
            <a:endParaRPr lang="en-US" sz="1100" b="0" i="0" dirty="0">
              <a:ln w="3175" cmpd="sng">
                <a:noFill/>
              </a:ln>
              <a:solidFill>
                <a:schemeClr val="tx1">
                  <a:lumMod val="85000"/>
                  <a:lumOff val="15000"/>
                </a:schemeClr>
              </a:solidFill>
              <a:latin typeface="+mj-lt"/>
              <a:ea typeface="+mj-ea"/>
              <a:cs typeface="+mj-cs"/>
            </a:endParaRPr>
          </a:p>
          <a:p>
            <a:pPr algn="ctr" defTabSz="457200">
              <a:lnSpc>
                <a:spcPct val="90000"/>
              </a:lnSpc>
              <a:spcBef>
                <a:spcPct val="0"/>
              </a:spcBef>
              <a:spcAft>
                <a:spcPts val="600"/>
              </a:spcAft>
            </a:pPr>
            <a:br>
              <a:rPr lang="en-US" sz="1100" dirty="0">
                <a:ln w="3175" cmpd="sng">
                  <a:noFill/>
                </a:ln>
                <a:solidFill>
                  <a:schemeClr val="tx1">
                    <a:lumMod val="85000"/>
                    <a:lumOff val="15000"/>
                  </a:schemeClr>
                </a:solidFill>
                <a:latin typeface="+mj-lt"/>
                <a:ea typeface="+mj-ea"/>
                <a:cs typeface="+mj-cs"/>
              </a:rPr>
            </a:br>
            <a:endParaRPr lang="en-US" sz="1100" b="0" i="0" dirty="0">
              <a:ln w="3175" cmpd="sng">
                <a:noFill/>
              </a:ln>
              <a:solidFill>
                <a:schemeClr val="tx1">
                  <a:lumMod val="85000"/>
                  <a:lumOff val="15000"/>
                </a:schemeClr>
              </a:solidFill>
              <a:latin typeface="+mj-lt"/>
              <a:ea typeface="+mj-ea"/>
              <a:cs typeface="+mj-cs"/>
            </a:endParaRPr>
          </a:p>
        </p:txBody>
      </p:sp>
      <p:sp>
        <p:nvSpPr>
          <p:cNvPr id="56" name="Rectangle 55">
            <a:extLst>
              <a:ext uri="{FF2B5EF4-FFF2-40B4-BE49-F238E27FC236}">
                <a16:creationId xmlns:a16="http://schemas.microsoft.com/office/drawing/2014/main" id="{B4E31948-EA92-4179-8BB5-5451F6E3D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C483CC4B-D7FE-41C7-8BDC-1FF487C9CC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CD8C152B-D6E9-7772-8C0C-BDD0D9A84452}"/>
              </a:ext>
            </a:extLst>
          </p:cNvPr>
          <p:cNvSpPr txBox="1"/>
          <p:nvPr/>
        </p:nvSpPr>
        <p:spPr>
          <a:xfrm>
            <a:off x="7738586" y="3729906"/>
            <a:ext cx="3360771" cy="1563800"/>
          </a:xfrm>
          <a:prstGeom prst="rect">
            <a:avLst/>
          </a:prstGeom>
        </p:spPr>
        <p:txBody>
          <a:bodyPr vert="horz" lIns="91440" tIns="45720" rIns="91440" bIns="45720" rtlCol="0" anchor="t">
            <a:normAutofit/>
          </a:bodyPr>
          <a:lstStyle/>
          <a:p>
            <a:pPr marL="0" defTabSz="457200">
              <a:spcBef>
                <a:spcPct val="20000"/>
              </a:spcBef>
              <a:spcAft>
                <a:spcPts val="600"/>
              </a:spcAft>
              <a:buClr>
                <a:schemeClr val="accent1"/>
              </a:buClr>
              <a:buSzPct val="115000"/>
              <a:buFont typeface="Arial"/>
              <a:buChar char="•"/>
            </a:pPr>
            <a:r>
              <a:rPr lang="en-US" sz="1200" b="0" i="0" dirty="0">
                <a:solidFill>
                  <a:schemeClr val="tx1">
                    <a:lumMod val="85000"/>
                    <a:lumOff val="15000"/>
                  </a:schemeClr>
                </a:solidFill>
              </a:rPr>
              <a:t>Morgenthaler TI, </a:t>
            </a:r>
            <a:r>
              <a:rPr lang="en-US" sz="1200" b="0" i="0" dirty="0" err="1">
                <a:solidFill>
                  <a:schemeClr val="tx1">
                    <a:lumMod val="85000"/>
                    <a:lumOff val="15000"/>
                  </a:schemeClr>
                </a:solidFill>
              </a:rPr>
              <a:t>Kuzniar</a:t>
            </a:r>
            <a:r>
              <a:rPr lang="en-US" sz="1200" b="0" i="0" dirty="0">
                <a:solidFill>
                  <a:schemeClr val="tx1">
                    <a:lumMod val="85000"/>
                    <a:lumOff val="15000"/>
                  </a:schemeClr>
                </a:solidFill>
              </a:rPr>
              <a:t> TJ, Wolfe LF, Willes L, McLain WC 3rd, Goldberg R. The complex sleep apnea resolution study: a prospective randomized controlled trial of continuous positive airway pressure versus adaptive </a:t>
            </a:r>
            <a:r>
              <a:rPr lang="en-US" sz="1200" b="0" i="0" dirty="0" err="1">
                <a:solidFill>
                  <a:schemeClr val="tx1">
                    <a:lumMod val="85000"/>
                    <a:lumOff val="15000"/>
                  </a:schemeClr>
                </a:solidFill>
              </a:rPr>
              <a:t>servoventilation</a:t>
            </a:r>
            <a:r>
              <a:rPr lang="en-US" sz="1200" b="0" i="0" dirty="0">
                <a:solidFill>
                  <a:schemeClr val="tx1">
                    <a:lumMod val="85000"/>
                    <a:lumOff val="15000"/>
                  </a:schemeClr>
                </a:solidFill>
              </a:rPr>
              <a:t> therapy. </a:t>
            </a:r>
            <a:r>
              <a:rPr lang="en-US" sz="1200" b="1" i="0" dirty="0">
                <a:solidFill>
                  <a:schemeClr val="accent3"/>
                </a:solidFill>
              </a:rPr>
              <a:t>Sleep. 2014 May </a:t>
            </a:r>
            <a:r>
              <a:rPr lang="en-US" sz="1200" b="0" i="0" dirty="0">
                <a:solidFill>
                  <a:schemeClr val="tx1">
                    <a:lumMod val="85000"/>
                    <a:lumOff val="15000"/>
                  </a:schemeClr>
                </a:solidFill>
              </a:rPr>
              <a:t>1;37(5):927-34. </a:t>
            </a:r>
            <a:r>
              <a:rPr lang="en-US" sz="1200" b="0" i="0" dirty="0" err="1">
                <a:solidFill>
                  <a:schemeClr val="tx1">
                    <a:lumMod val="85000"/>
                    <a:lumOff val="15000"/>
                  </a:schemeClr>
                </a:solidFill>
              </a:rPr>
              <a:t>doi</a:t>
            </a:r>
            <a:r>
              <a:rPr lang="en-US" sz="1200" b="0" i="0" dirty="0">
                <a:solidFill>
                  <a:schemeClr val="tx1">
                    <a:lumMod val="85000"/>
                    <a:lumOff val="15000"/>
                  </a:schemeClr>
                </a:solidFill>
              </a:rPr>
              <a:t>: 10.5665/sleep.3662. PMID: 24790271; PMCID: PMC3985095.</a:t>
            </a:r>
            <a:endParaRPr lang="en-US" sz="1200" dirty="0">
              <a:solidFill>
                <a:schemeClr val="tx1">
                  <a:lumMod val="85000"/>
                  <a:lumOff val="15000"/>
                </a:schemeClr>
              </a:solidFill>
            </a:endParaRPr>
          </a:p>
        </p:txBody>
      </p:sp>
      <p:pic>
        <p:nvPicPr>
          <p:cNvPr id="9" name="Picture 8" descr="A graph of different levels of blood group&#10;&#10;Description automatically generated with medium confidence">
            <a:extLst>
              <a:ext uri="{FF2B5EF4-FFF2-40B4-BE49-F238E27FC236}">
                <a16:creationId xmlns:a16="http://schemas.microsoft.com/office/drawing/2014/main" id="{A75C4510-7305-309E-3252-B9C125FC43F8}"/>
              </a:ext>
            </a:extLst>
          </p:cNvPr>
          <p:cNvPicPr>
            <a:picLocks noChangeAspect="1"/>
          </p:cNvPicPr>
          <p:nvPr/>
        </p:nvPicPr>
        <p:blipFill>
          <a:blip r:embed="rId4"/>
          <a:stretch>
            <a:fillRect/>
          </a:stretch>
        </p:blipFill>
        <p:spPr>
          <a:xfrm>
            <a:off x="736270" y="982132"/>
            <a:ext cx="6495803" cy="4625163"/>
          </a:xfrm>
          <a:prstGeom prst="rect">
            <a:avLst/>
          </a:prstGeom>
        </p:spPr>
      </p:pic>
      <p:pic>
        <p:nvPicPr>
          <p:cNvPr id="11" name="Picture 10" descr="A graph of a number of people with different numbers&#10;&#10;Description automatically generated with medium confidence">
            <a:extLst>
              <a:ext uri="{FF2B5EF4-FFF2-40B4-BE49-F238E27FC236}">
                <a16:creationId xmlns:a16="http://schemas.microsoft.com/office/drawing/2014/main" id="{9C9B3D45-AF74-A734-8DA9-7EE7A71027FA}"/>
              </a:ext>
            </a:extLst>
          </p:cNvPr>
          <p:cNvPicPr>
            <a:picLocks noChangeAspect="1"/>
          </p:cNvPicPr>
          <p:nvPr/>
        </p:nvPicPr>
        <p:blipFill>
          <a:blip r:embed="rId5"/>
          <a:stretch>
            <a:fillRect/>
          </a:stretch>
        </p:blipFill>
        <p:spPr>
          <a:xfrm>
            <a:off x="629392" y="982123"/>
            <a:ext cx="6602681" cy="4735238"/>
          </a:xfrm>
          <a:prstGeom prst="rect">
            <a:avLst/>
          </a:prstGeom>
        </p:spPr>
      </p:pic>
    </p:spTree>
    <p:extLst>
      <p:ext uri="{BB962C8B-B14F-4D97-AF65-F5344CB8AC3E}">
        <p14:creationId xmlns:p14="http://schemas.microsoft.com/office/powerpoint/2010/main" val="111288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8647C337-08BD-45CE-8D33-1DD11A518D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34" name="Straight Connector 33">
            <a:extLst>
              <a:ext uri="{FF2B5EF4-FFF2-40B4-BE49-F238E27FC236}">
                <a16:creationId xmlns:a16="http://schemas.microsoft.com/office/drawing/2014/main" id="{620E650A-651E-43C8-98B2-BC8D56A3A8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38" name="Rectangle 37">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9">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2D4A5503-FDF1-92BA-909B-EB3410CFE67F}"/>
              </a:ext>
            </a:extLst>
          </p:cNvPr>
          <p:cNvSpPr txBox="1"/>
          <p:nvPr/>
        </p:nvSpPr>
        <p:spPr>
          <a:xfrm>
            <a:off x="821349" y="807459"/>
            <a:ext cx="3923201" cy="5136142"/>
          </a:xfrm>
          <a:prstGeom prst="rect">
            <a:avLst/>
          </a:prstGeom>
        </p:spPr>
        <p:txBody>
          <a:bodyPr vert="horz" lIns="91440" tIns="45720" rIns="91440" bIns="45720" rtlCol="0" anchor="ctr">
            <a:normAutofit/>
          </a:bodyPr>
          <a:lstStyle/>
          <a:p>
            <a:pPr algn="ctr" defTabSz="457200">
              <a:lnSpc>
                <a:spcPct val="90000"/>
              </a:lnSpc>
              <a:spcBef>
                <a:spcPct val="0"/>
              </a:spcBef>
              <a:spcAft>
                <a:spcPts val="600"/>
              </a:spcAft>
            </a:pPr>
            <a:r>
              <a:rPr lang="en-US" sz="3200" b="1" i="0" dirty="0">
                <a:ln w="3175" cmpd="sng">
                  <a:noFill/>
                </a:ln>
                <a:latin typeface="+mj-lt"/>
                <a:ea typeface="+mj-ea"/>
                <a:cs typeface="+mj-cs"/>
              </a:rPr>
              <a:t>Treatment-emergent central sleep apnea </a:t>
            </a:r>
          </a:p>
          <a:p>
            <a:pPr algn="ctr" defTabSz="457200">
              <a:lnSpc>
                <a:spcPct val="90000"/>
              </a:lnSpc>
              <a:spcBef>
                <a:spcPct val="0"/>
              </a:spcBef>
              <a:spcAft>
                <a:spcPts val="600"/>
              </a:spcAft>
            </a:pPr>
            <a:r>
              <a:rPr lang="en-US" sz="3200" b="1" i="0" dirty="0">
                <a:ln w="3175" cmpd="sng">
                  <a:noFill/>
                </a:ln>
                <a:latin typeface="+mj-lt"/>
                <a:ea typeface="+mj-ea"/>
                <a:cs typeface="+mj-cs"/>
              </a:rPr>
              <a:t>Alternative modes of ventilation</a:t>
            </a:r>
            <a:endParaRPr lang="en-US" sz="3200" b="1" dirty="0">
              <a:ln w="3175" cmpd="sng">
                <a:noFill/>
              </a:ln>
              <a:latin typeface="+mj-lt"/>
              <a:ea typeface="+mj-ea"/>
              <a:cs typeface="+mj-cs"/>
            </a:endParaRPr>
          </a:p>
        </p:txBody>
      </p:sp>
      <p:cxnSp>
        <p:nvCxnSpPr>
          <p:cNvPr id="42" name="Straight Connector 41">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004B54F-7032-4F9E-CD5B-FD4FEA262559}"/>
              </a:ext>
            </a:extLst>
          </p:cNvPr>
          <p:cNvSpPr txBox="1"/>
          <p:nvPr/>
        </p:nvSpPr>
        <p:spPr>
          <a:xfrm>
            <a:off x="4744551" y="1508759"/>
            <a:ext cx="6622926" cy="419195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457200">
              <a:lnSpc>
                <a:spcPct val="90000"/>
              </a:lnSpc>
              <a:spcBef>
                <a:spcPct val="20000"/>
              </a:spcBef>
              <a:spcAft>
                <a:spcPts val="600"/>
              </a:spcAft>
              <a:buClr>
                <a:schemeClr val="accent1"/>
              </a:buClr>
              <a:buSzPct val="115000"/>
              <a:buFont typeface="Arial"/>
              <a:buChar char="•"/>
            </a:pPr>
            <a:r>
              <a:rPr lang="en-US" sz="1700" b="0" i="0" dirty="0"/>
              <a:t> </a:t>
            </a:r>
            <a:r>
              <a:rPr lang="en-US" sz="2400" b="1" i="0" dirty="0"/>
              <a:t>BiPAP with BUR </a:t>
            </a:r>
          </a:p>
          <a:p>
            <a:pPr defTabSz="457200">
              <a:lnSpc>
                <a:spcPct val="90000"/>
              </a:lnSpc>
              <a:spcBef>
                <a:spcPct val="20000"/>
              </a:spcBef>
              <a:spcAft>
                <a:spcPts val="600"/>
              </a:spcAft>
              <a:buClr>
                <a:schemeClr val="accent1"/>
              </a:buClr>
              <a:buSzPct val="115000"/>
            </a:pPr>
            <a:endParaRPr lang="en-US" sz="2400" b="1" dirty="0"/>
          </a:p>
          <a:p>
            <a:pPr defTabSz="457200">
              <a:lnSpc>
                <a:spcPct val="90000"/>
              </a:lnSpc>
              <a:spcBef>
                <a:spcPct val="20000"/>
              </a:spcBef>
              <a:spcAft>
                <a:spcPts val="600"/>
              </a:spcAft>
              <a:buClr>
                <a:schemeClr val="accent1"/>
              </a:buClr>
              <a:buSzPct val="115000"/>
              <a:buFont typeface="Arial"/>
              <a:buChar char="•"/>
            </a:pPr>
            <a:r>
              <a:rPr lang="en-US" sz="2400" b="1" i="0" dirty="0"/>
              <a:t>Adaptive Servo-Ventilation (ASV) </a:t>
            </a:r>
          </a:p>
          <a:p>
            <a:pPr defTabSz="457200">
              <a:lnSpc>
                <a:spcPct val="90000"/>
              </a:lnSpc>
              <a:spcBef>
                <a:spcPct val="20000"/>
              </a:spcBef>
              <a:spcAft>
                <a:spcPts val="600"/>
              </a:spcAft>
              <a:buClr>
                <a:schemeClr val="accent1"/>
              </a:buClr>
              <a:buSzPct val="115000"/>
              <a:buFont typeface="Arial"/>
              <a:buChar char="•"/>
            </a:pPr>
            <a:endParaRPr lang="en-US" sz="1700" b="1" i="0" dirty="0"/>
          </a:p>
          <a:p>
            <a:pPr defTabSz="457200">
              <a:lnSpc>
                <a:spcPct val="90000"/>
              </a:lnSpc>
              <a:spcBef>
                <a:spcPct val="20000"/>
              </a:spcBef>
              <a:spcAft>
                <a:spcPts val="600"/>
              </a:spcAft>
              <a:buClr>
                <a:schemeClr val="accent1"/>
              </a:buClr>
              <a:buSzPct val="115000"/>
              <a:buFont typeface="Arial"/>
              <a:buChar char="•"/>
            </a:pPr>
            <a:r>
              <a:rPr lang="en-US" sz="2000" b="0" i="0" dirty="0"/>
              <a:t>Both ASV and BPAP with a backup respiratory rate decrease the frequency of obstructive and central apnea and hypopneas, but ASV may have a slightly larger magnitude of effect. In addition, limited longer-term data suggest that re-emergence of central events may be of concern with BPAP but not ASV.</a:t>
            </a:r>
          </a:p>
          <a:p>
            <a:pPr defTabSz="457200">
              <a:lnSpc>
                <a:spcPct val="90000"/>
              </a:lnSpc>
              <a:spcBef>
                <a:spcPct val="20000"/>
              </a:spcBef>
              <a:spcAft>
                <a:spcPts val="600"/>
              </a:spcAft>
              <a:buClr>
                <a:schemeClr val="accent1"/>
              </a:buClr>
              <a:buSzPct val="115000"/>
            </a:pPr>
            <a:br>
              <a:rPr lang="en-US" sz="1700" dirty="0"/>
            </a:br>
            <a:endParaRPr lang="en-US" sz="1700" b="0" i="0" dirty="0"/>
          </a:p>
        </p:txBody>
      </p:sp>
    </p:spTree>
    <p:extLst>
      <p:ext uri="{BB962C8B-B14F-4D97-AF65-F5344CB8AC3E}">
        <p14:creationId xmlns:p14="http://schemas.microsoft.com/office/powerpoint/2010/main" val="3415699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8" name="Picture 117">
            <a:extLst>
              <a:ext uri="{FF2B5EF4-FFF2-40B4-BE49-F238E27FC236}">
                <a16:creationId xmlns:a16="http://schemas.microsoft.com/office/drawing/2014/main" id="{54173A58-B122-4342-8641-2C7187495D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20" name="Straight Connector 119">
            <a:extLst>
              <a:ext uri="{FF2B5EF4-FFF2-40B4-BE49-F238E27FC236}">
                <a16:creationId xmlns:a16="http://schemas.microsoft.com/office/drawing/2014/main" id="{9E3E38EB-06F9-40C9-B3E2-7CC1363B99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122" name="Picture 121">
            <a:extLst>
              <a:ext uri="{FF2B5EF4-FFF2-40B4-BE49-F238E27FC236}">
                <a16:creationId xmlns:a16="http://schemas.microsoft.com/office/drawing/2014/main" id="{F4602F8C-E1EC-4202-83F7-93670CAFAE2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TextBox 9">
            <a:extLst>
              <a:ext uri="{FF2B5EF4-FFF2-40B4-BE49-F238E27FC236}">
                <a16:creationId xmlns:a16="http://schemas.microsoft.com/office/drawing/2014/main" id="{313426DF-478C-4626-B710-F3B1BC2C45BD}"/>
              </a:ext>
            </a:extLst>
          </p:cNvPr>
          <p:cNvSpPr txBox="1"/>
          <p:nvPr/>
        </p:nvSpPr>
        <p:spPr>
          <a:xfrm>
            <a:off x="7535825" y="982132"/>
            <a:ext cx="3360772" cy="1303867"/>
          </a:xfrm>
          <a:prstGeom prst="rect">
            <a:avLst/>
          </a:prstGeom>
        </p:spPr>
        <p:txBody>
          <a:bodyPr vert="horz" lIns="91440" tIns="45720" rIns="91440" bIns="45720" rtlCol="0" anchor="ctr">
            <a:normAutofit/>
          </a:bodyPr>
          <a:lstStyle/>
          <a:p>
            <a:pPr algn="ctr" defTabSz="457200">
              <a:lnSpc>
                <a:spcPct val="90000"/>
              </a:lnSpc>
              <a:spcBef>
                <a:spcPct val="0"/>
              </a:spcBef>
              <a:spcAft>
                <a:spcPts val="600"/>
              </a:spcAft>
            </a:pPr>
            <a:r>
              <a:rPr lang="en-US" sz="4100" b="1" i="0">
                <a:ln w="3175" cmpd="sng">
                  <a:noFill/>
                </a:ln>
                <a:solidFill>
                  <a:schemeClr val="tx1">
                    <a:lumMod val="85000"/>
                    <a:lumOff val="15000"/>
                  </a:schemeClr>
                </a:solidFill>
                <a:latin typeface="+mj-lt"/>
                <a:ea typeface="+mj-ea"/>
                <a:cs typeface="+mj-cs"/>
              </a:rPr>
              <a:t>BiPAP BUR vs ASV</a:t>
            </a:r>
            <a:endParaRPr lang="en-US" sz="4100" b="1">
              <a:ln w="3175" cmpd="sng">
                <a:noFill/>
              </a:ln>
              <a:solidFill>
                <a:schemeClr val="tx1">
                  <a:lumMod val="85000"/>
                  <a:lumOff val="15000"/>
                </a:schemeClr>
              </a:solidFill>
              <a:latin typeface="+mj-lt"/>
              <a:ea typeface="+mj-ea"/>
              <a:cs typeface="+mj-cs"/>
            </a:endParaRPr>
          </a:p>
        </p:txBody>
      </p:sp>
      <p:sp>
        <p:nvSpPr>
          <p:cNvPr id="124" name="Rectangle 123">
            <a:extLst>
              <a:ext uri="{FF2B5EF4-FFF2-40B4-BE49-F238E27FC236}">
                <a16:creationId xmlns:a16="http://schemas.microsoft.com/office/drawing/2014/main" id="{B4E31948-EA92-4179-8BB5-5451F6E3D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6" name="Straight Connector 125">
            <a:extLst>
              <a:ext uri="{FF2B5EF4-FFF2-40B4-BE49-F238E27FC236}">
                <a16:creationId xmlns:a16="http://schemas.microsoft.com/office/drawing/2014/main" id="{C483CC4B-D7FE-41C7-8BDC-1FF487C9CC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1C0E9764-7390-564E-86AB-4BD68A5EFAF4}"/>
              </a:ext>
            </a:extLst>
          </p:cNvPr>
          <p:cNvSpPr txBox="1"/>
          <p:nvPr/>
        </p:nvSpPr>
        <p:spPr>
          <a:xfrm>
            <a:off x="7931692" y="4715889"/>
            <a:ext cx="3360771" cy="1433173"/>
          </a:xfrm>
          <a:prstGeom prst="rect">
            <a:avLst/>
          </a:prstGeom>
        </p:spPr>
        <p:txBody>
          <a:bodyPr vert="horz" lIns="91440" tIns="45720" rIns="91440" bIns="45720" rtlCol="0" anchor="t">
            <a:normAutofit lnSpcReduction="10000"/>
          </a:bodyPr>
          <a:lstStyle/>
          <a:p>
            <a:pPr defTabSz="457200">
              <a:spcBef>
                <a:spcPct val="20000"/>
              </a:spcBef>
              <a:spcAft>
                <a:spcPts val="600"/>
              </a:spcAft>
              <a:buClr>
                <a:schemeClr val="accent1"/>
              </a:buClr>
              <a:buSzPct val="115000"/>
              <a:buFont typeface="Arial"/>
              <a:buChar char="•"/>
            </a:pPr>
            <a:r>
              <a:rPr lang="en-US" sz="1200" b="0" i="0" dirty="0" err="1">
                <a:solidFill>
                  <a:schemeClr val="tx1">
                    <a:lumMod val="85000"/>
                    <a:lumOff val="15000"/>
                  </a:schemeClr>
                </a:solidFill>
              </a:rPr>
              <a:t>Dellweg</a:t>
            </a:r>
            <a:r>
              <a:rPr lang="en-US" sz="1200" b="0" i="0" dirty="0">
                <a:solidFill>
                  <a:schemeClr val="tx1">
                    <a:lumMod val="85000"/>
                    <a:lumOff val="15000"/>
                  </a:schemeClr>
                </a:solidFill>
              </a:rPr>
              <a:t> D, Kerl J, Hoehn E, Wenzel M, Koehler D. Randomized controlled trial of noninvasive positive pressure ventilation (NPPV) versus </a:t>
            </a:r>
            <a:r>
              <a:rPr lang="en-US" sz="1200" b="0" i="0" dirty="0" err="1">
                <a:solidFill>
                  <a:schemeClr val="tx1">
                    <a:lumMod val="85000"/>
                    <a:lumOff val="15000"/>
                  </a:schemeClr>
                </a:solidFill>
              </a:rPr>
              <a:t>servoventilation</a:t>
            </a:r>
            <a:r>
              <a:rPr lang="en-US" sz="1200" b="0" i="0" dirty="0">
                <a:solidFill>
                  <a:schemeClr val="tx1">
                    <a:lumMod val="85000"/>
                    <a:lumOff val="15000"/>
                  </a:schemeClr>
                </a:solidFill>
              </a:rPr>
              <a:t> in patients with CPAP-induced central sleep apnea (complex sleep apnea). Sleep. 2013 Aug 1;36(8):1163-71. </a:t>
            </a:r>
            <a:r>
              <a:rPr lang="en-US" sz="1200" b="0" i="0" dirty="0" err="1">
                <a:solidFill>
                  <a:schemeClr val="tx1">
                    <a:lumMod val="85000"/>
                    <a:lumOff val="15000"/>
                  </a:schemeClr>
                </a:solidFill>
              </a:rPr>
              <a:t>doi</a:t>
            </a:r>
            <a:r>
              <a:rPr lang="en-US" sz="1200" b="0" i="0" dirty="0">
                <a:solidFill>
                  <a:schemeClr val="tx1">
                    <a:lumMod val="85000"/>
                    <a:lumOff val="15000"/>
                  </a:schemeClr>
                </a:solidFill>
              </a:rPr>
              <a:t>: 10.5665/sleep.2878. PMID: 23904676; PMCID: PMC3700713</a:t>
            </a:r>
            <a:r>
              <a:rPr lang="en-US" b="0" i="0" dirty="0">
                <a:solidFill>
                  <a:schemeClr val="tx1">
                    <a:lumMod val="85000"/>
                    <a:lumOff val="15000"/>
                  </a:schemeClr>
                </a:solidFill>
              </a:rPr>
              <a:t>.</a:t>
            </a:r>
            <a:endParaRPr lang="en-US" dirty="0">
              <a:solidFill>
                <a:schemeClr val="tx1">
                  <a:lumMod val="85000"/>
                  <a:lumOff val="15000"/>
                </a:schemeClr>
              </a:solidFill>
            </a:endParaRPr>
          </a:p>
        </p:txBody>
      </p:sp>
      <p:sp>
        <p:nvSpPr>
          <p:cNvPr id="2" name="TextBox 1">
            <a:extLst>
              <a:ext uri="{FF2B5EF4-FFF2-40B4-BE49-F238E27FC236}">
                <a16:creationId xmlns:a16="http://schemas.microsoft.com/office/drawing/2014/main" id="{0004B54F-7032-4F9E-CD5B-FD4FEA262559}"/>
              </a:ext>
            </a:extLst>
          </p:cNvPr>
          <p:cNvSpPr txBox="1"/>
          <p:nvPr/>
        </p:nvSpPr>
        <p:spPr>
          <a:xfrm>
            <a:off x="7035330" y="982132"/>
            <a:ext cx="4602488" cy="231525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defTabSz="457200">
              <a:lnSpc>
                <a:spcPct val="90000"/>
              </a:lnSpc>
              <a:spcBef>
                <a:spcPct val="0"/>
              </a:spcBef>
              <a:spcAft>
                <a:spcPts val="600"/>
              </a:spcAft>
            </a:pPr>
            <a:br>
              <a:rPr lang="en-US" sz="1100" b="0" i="0" dirty="0">
                <a:ln w="3175" cmpd="sng">
                  <a:noFill/>
                </a:ln>
                <a:solidFill>
                  <a:schemeClr val="tx1">
                    <a:lumMod val="85000"/>
                    <a:lumOff val="15000"/>
                  </a:schemeClr>
                </a:solidFill>
                <a:latin typeface="+mj-lt"/>
                <a:ea typeface="+mj-ea"/>
                <a:cs typeface="+mj-cs"/>
              </a:rPr>
            </a:br>
            <a:endParaRPr lang="en-US" sz="1100" b="0" i="0" dirty="0">
              <a:ln w="3175" cmpd="sng">
                <a:noFill/>
              </a:ln>
              <a:solidFill>
                <a:schemeClr val="tx1">
                  <a:lumMod val="85000"/>
                  <a:lumOff val="15000"/>
                </a:schemeClr>
              </a:solidFill>
              <a:latin typeface="+mj-lt"/>
              <a:ea typeface="+mj-ea"/>
              <a:cs typeface="+mj-cs"/>
            </a:endParaRPr>
          </a:p>
          <a:p>
            <a:pPr algn="ctr" defTabSz="457200">
              <a:lnSpc>
                <a:spcPct val="90000"/>
              </a:lnSpc>
              <a:spcBef>
                <a:spcPct val="0"/>
              </a:spcBef>
              <a:spcAft>
                <a:spcPts val="600"/>
              </a:spcAft>
            </a:pPr>
            <a:br>
              <a:rPr lang="en-US" sz="1100" dirty="0">
                <a:ln w="3175" cmpd="sng">
                  <a:noFill/>
                </a:ln>
                <a:solidFill>
                  <a:schemeClr val="tx1">
                    <a:lumMod val="85000"/>
                    <a:lumOff val="15000"/>
                  </a:schemeClr>
                </a:solidFill>
                <a:latin typeface="+mj-lt"/>
                <a:ea typeface="+mj-ea"/>
                <a:cs typeface="+mj-cs"/>
              </a:rPr>
            </a:br>
            <a:endParaRPr lang="en-US" sz="1100" b="0" i="0" dirty="0">
              <a:ln w="3175" cmpd="sng">
                <a:noFill/>
              </a:ln>
              <a:solidFill>
                <a:schemeClr val="tx1">
                  <a:lumMod val="85000"/>
                  <a:lumOff val="15000"/>
                </a:schemeClr>
              </a:solidFill>
              <a:latin typeface="+mj-lt"/>
              <a:ea typeface="+mj-ea"/>
              <a:cs typeface="+mj-cs"/>
            </a:endParaRPr>
          </a:p>
        </p:txBody>
      </p:sp>
      <p:sp>
        <p:nvSpPr>
          <p:cNvPr id="8" name="TextBox 7">
            <a:extLst>
              <a:ext uri="{FF2B5EF4-FFF2-40B4-BE49-F238E27FC236}">
                <a16:creationId xmlns:a16="http://schemas.microsoft.com/office/drawing/2014/main" id="{CD8C152B-D6E9-7772-8C0C-BDD0D9A84452}"/>
              </a:ext>
            </a:extLst>
          </p:cNvPr>
          <p:cNvSpPr txBox="1"/>
          <p:nvPr/>
        </p:nvSpPr>
        <p:spPr>
          <a:xfrm>
            <a:off x="7535824" y="4626648"/>
            <a:ext cx="3360771" cy="1249220"/>
          </a:xfrm>
          <a:prstGeom prst="rect">
            <a:avLst/>
          </a:prstGeom>
        </p:spPr>
        <p:txBody>
          <a:bodyPr vert="horz" lIns="91440" tIns="45720" rIns="91440" bIns="45720" rtlCol="0" anchor="t">
            <a:normAutofit/>
          </a:bodyPr>
          <a:lstStyle/>
          <a:p>
            <a:pPr marL="0" defTabSz="457200">
              <a:spcBef>
                <a:spcPct val="20000"/>
              </a:spcBef>
              <a:spcAft>
                <a:spcPts val="600"/>
              </a:spcAft>
              <a:buClr>
                <a:schemeClr val="accent1"/>
              </a:buClr>
              <a:buSzPct val="115000"/>
            </a:pPr>
            <a:endParaRPr lang="en-US" dirty="0">
              <a:solidFill>
                <a:schemeClr val="tx1">
                  <a:lumMod val="85000"/>
                  <a:lumOff val="15000"/>
                </a:schemeClr>
              </a:solidFill>
            </a:endParaRPr>
          </a:p>
        </p:txBody>
      </p:sp>
      <p:pic>
        <p:nvPicPr>
          <p:cNvPr id="5" name="Picture 4" descr="A screenshot of a graph&#10;&#10;Description automatically generated">
            <a:extLst>
              <a:ext uri="{FF2B5EF4-FFF2-40B4-BE49-F238E27FC236}">
                <a16:creationId xmlns:a16="http://schemas.microsoft.com/office/drawing/2014/main" id="{B10B3426-B21F-0029-82D2-BC26F8393974}"/>
              </a:ext>
            </a:extLst>
          </p:cNvPr>
          <p:cNvPicPr>
            <a:picLocks noChangeAspect="1"/>
          </p:cNvPicPr>
          <p:nvPr/>
        </p:nvPicPr>
        <p:blipFill>
          <a:blip r:embed="rId4"/>
          <a:stretch>
            <a:fillRect/>
          </a:stretch>
        </p:blipFill>
        <p:spPr>
          <a:xfrm>
            <a:off x="561819" y="510650"/>
            <a:ext cx="6974005" cy="5747644"/>
          </a:xfrm>
          <a:prstGeom prst="rect">
            <a:avLst/>
          </a:prstGeom>
        </p:spPr>
      </p:pic>
      <p:sp>
        <p:nvSpPr>
          <p:cNvPr id="6" name="TextBox 5">
            <a:extLst>
              <a:ext uri="{FF2B5EF4-FFF2-40B4-BE49-F238E27FC236}">
                <a16:creationId xmlns:a16="http://schemas.microsoft.com/office/drawing/2014/main" id="{F2FEC965-FAE0-D8BE-D1E7-B278636DFCDA}"/>
              </a:ext>
            </a:extLst>
          </p:cNvPr>
          <p:cNvSpPr txBox="1"/>
          <p:nvPr/>
        </p:nvSpPr>
        <p:spPr>
          <a:xfrm>
            <a:off x="6590806" y="4104664"/>
            <a:ext cx="843148" cy="246221"/>
          </a:xfrm>
          <a:prstGeom prst="rect">
            <a:avLst/>
          </a:prstGeom>
          <a:noFill/>
        </p:spPr>
        <p:txBody>
          <a:bodyPr wrap="square" rtlCol="0">
            <a:spAutoFit/>
          </a:bodyPr>
          <a:lstStyle/>
          <a:p>
            <a:r>
              <a:rPr lang="en-US" sz="1000" dirty="0"/>
              <a:t>N=15 each</a:t>
            </a:r>
          </a:p>
        </p:txBody>
      </p:sp>
    </p:spTree>
    <p:extLst>
      <p:ext uri="{BB962C8B-B14F-4D97-AF65-F5344CB8AC3E}">
        <p14:creationId xmlns:p14="http://schemas.microsoft.com/office/powerpoint/2010/main" val="1279421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23E3CED3-8830-45C9-8D6C-F4ECADD4F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6F2D62A-C66C-42DF-8C05-99B0B1A8B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9" name="Picture 38">
            <a:extLst>
              <a:ext uri="{FF2B5EF4-FFF2-40B4-BE49-F238E27FC236}">
                <a16:creationId xmlns:a16="http://schemas.microsoft.com/office/drawing/2014/main" id="{6FDF4ADC-C44A-4C41-B974-6F4B3C7223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185413" y="666795"/>
            <a:ext cx="9821175" cy="5524411"/>
          </a:xfrm>
          <a:prstGeom prst="rect">
            <a:avLst/>
          </a:prstGeom>
        </p:spPr>
      </p:pic>
      <p:cxnSp>
        <p:nvCxnSpPr>
          <p:cNvPr id="41" name="Straight Connector 40">
            <a:extLst>
              <a:ext uri="{FF2B5EF4-FFF2-40B4-BE49-F238E27FC236}">
                <a16:creationId xmlns:a16="http://schemas.microsoft.com/office/drawing/2014/main" id="{89CCCE17-8DAC-44EB-9D15-03C32E7D2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10380" y="2617897"/>
            <a:ext cx="7579953"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43" name="Picture 42">
            <a:extLst>
              <a:ext uri="{FF2B5EF4-FFF2-40B4-BE49-F238E27FC236}">
                <a16:creationId xmlns:a16="http://schemas.microsoft.com/office/drawing/2014/main" id="{292E7AF0-A589-43B3-A1DE-8807EC7697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185413" y="666795"/>
            <a:ext cx="9821175" cy="5524411"/>
          </a:xfrm>
          <a:prstGeom prst="rect">
            <a:avLst/>
          </a:prstGeom>
        </p:spPr>
      </p:pic>
      <p:cxnSp>
        <p:nvCxnSpPr>
          <p:cNvPr id="45" name="Straight Connector 44">
            <a:extLst>
              <a:ext uri="{FF2B5EF4-FFF2-40B4-BE49-F238E27FC236}">
                <a16:creationId xmlns:a16="http://schemas.microsoft.com/office/drawing/2014/main" id="{29BCDD02-D5E3-4D30-8587-66036C891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29185" y="2601116"/>
            <a:ext cx="29491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0004B54F-7032-4F9E-CD5B-FD4FEA262559}"/>
              </a:ext>
            </a:extLst>
          </p:cNvPr>
          <p:cNvSpPr txBox="1"/>
          <p:nvPr/>
        </p:nvSpPr>
        <p:spPr>
          <a:xfrm>
            <a:off x="1615440" y="2485721"/>
            <a:ext cx="8491919" cy="314282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defTabSz="365760">
              <a:lnSpc>
                <a:spcPct val="90000"/>
              </a:lnSpc>
              <a:spcBef>
                <a:spcPct val="20000"/>
              </a:spcBef>
              <a:spcAft>
                <a:spcPts val="480"/>
              </a:spcAft>
              <a:buClr>
                <a:schemeClr val="accent1"/>
              </a:buClr>
              <a:buSzPct val="115000"/>
              <a:buFont typeface="Arial"/>
              <a:buChar char="•"/>
            </a:pPr>
            <a:endParaRPr lang="en-US" sz="1200" kern="1200" dirty="0">
              <a:solidFill>
                <a:schemeClr val="tx1">
                  <a:lumMod val="85000"/>
                  <a:lumOff val="15000"/>
                </a:schemeClr>
              </a:solidFill>
              <a:latin typeface="+mn-lt"/>
              <a:ea typeface="+mn-ea"/>
              <a:cs typeface="+mn-cs"/>
            </a:endParaRPr>
          </a:p>
          <a:p>
            <a:pPr algn="ctr" defTabSz="365760">
              <a:lnSpc>
                <a:spcPct val="90000"/>
              </a:lnSpc>
              <a:spcBef>
                <a:spcPct val="20000"/>
              </a:spcBef>
              <a:spcAft>
                <a:spcPts val="480"/>
              </a:spcAft>
              <a:buClr>
                <a:schemeClr val="accent1"/>
              </a:buClr>
              <a:buSzPct val="115000"/>
              <a:buFont typeface="Arial"/>
              <a:buChar char="•"/>
            </a:pPr>
            <a:endParaRPr lang="en-US" sz="1600" kern="1200" dirty="0">
              <a:solidFill>
                <a:schemeClr val="tx1">
                  <a:lumMod val="85000"/>
                  <a:lumOff val="15000"/>
                </a:schemeClr>
              </a:solidFill>
              <a:latin typeface="+mn-lt"/>
              <a:ea typeface="+mn-ea"/>
              <a:cs typeface="+mn-cs"/>
            </a:endParaRPr>
          </a:p>
          <a:p>
            <a:pPr algn="ctr" defTabSz="365760">
              <a:lnSpc>
                <a:spcPct val="90000"/>
              </a:lnSpc>
              <a:spcBef>
                <a:spcPct val="20000"/>
              </a:spcBef>
              <a:spcAft>
                <a:spcPts val="480"/>
              </a:spcAft>
              <a:buClr>
                <a:schemeClr val="accent1"/>
              </a:buClr>
              <a:buSzPct val="115000"/>
              <a:buFont typeface="Arial"/>
              <a:buChar char="•"/>
            </a:pPr>
            <a:r>
              <a:rPr lang="en-US" sz="2000" kern="1200" dirty="0">
                <a:solidFill>
                  <a:schemeClr val="tx1">
                    <a:lumMod val="85000"/>
                    <a:lumOff val="15000"/>
                  </a:schemeClr>
                </a:solidFill>
                <a:latin typeface="+mn-lt"/>
                <a:ea typeface="+mn-ea"/>
                <a:cs typeface="+mn-cs"/>
              </a:rPr>
              <a:t>ASV should be avoided in patients with CSA associated with heart failure with reduced EF. This is based on results of SERVE-HF, a randomized trial of ASV versus standard medical therapy in patients with predominantly CSA due to symptomatic heart failure and a low EF </a:t>
            </a:r>
            <a:r>
              <a:rPr lang="en-US" sz="2000" b="1" kern="1200" dirty="0">
                <a:solidFill>
                  <a:srgbClr val="B30000"/>
                </a:solidFill>
                <a:latin typeface="+mn-lt"/>
                <a:ea typeface="+mn-ea"/>
                <a:cs typeface="+mn-cs"/>
              </a:rPr>
              <a:t>(≤45 percent</a:t>
            </a:r>
            <a:r>
              <a:rPr lang="en-US" sz="2000" kern="1200" dirty="0">
                <a:solidFill>
                  <a:schemeClr val="tx1">
                    <a:lumMod val="85000"/>
                    <a:lumOff val="15000"/>
                  </a:schemeClr>
                </a:solidFill>
                <a:latin typeface="+mn-lt"/>
                <a:ea typeface="+mn-ea"/>
                <a:cs typeface="+mn-cs"/>
              </a:rPr>
              <a:t>) in which ASV was associated with a 6 percent absolute increase in all-cause mortality and cardiovascular mortality compared with standard medical therapy .</a:t>
            </a:r>
            <a:endParaRPr lang="en-US" sz="2000" b="0" i="0" dirty="0">
              <a:solidFill>
                <a:schemeClr val="tx1">
                  <a:lumMod val="85000"/>
                  <a:lumOff val="15000"/>
                </a:schemeClr>
              </a:solidFill>
            </a:endParaRPr>
          </a:p>
        </p:txBody>
      </p:sp>
      <p:sp>
        <p:nvSpPr>
          <p:cNvPr id="6" name="TextBox 5">
            <a:extLst>
              <a:ext uri="{FF2B5EF4-FFF2-40B4-BE49-F238E27FC236}">
                <a16:creationId xmlns:a16="http://schemas.microsoft.com/office/drawing/2014/main" id="{02E23E94-EBF8-A97C-C5E7-AE4E3A0CE635}"/>
              </a:ext>
            </a:extLst>
          </p:cNvPr>
          <p:cNvSpPr txBox="1"/>
          <p:nvPr/>
        </p:nvSpPr>
        <p:spPr>
          <a:xfrm>
            <a:off x="1475886" y="1996021"/>
            <a:ext cx="4915704" cy="483979"/>
          </a:xfrm>
          <a:prstGeom prst="rect">
            <a:avLst/>
          </a:prstGeom>
          <a:noFill/>
        </p:spPr>
        <p:txBody>
          <a:bodyPr wrap="square">
            <a:spAutoFit/>
          </a:bodyPr>
          <a:lstStyle/>
          <a:p>
            <a:pPr algn="ctr" defTabSz="365760">
              <a:lnSpc>
                <a:spcPct val="90000"/>
              </a:lnSpc>
              <a:spcBef>
                <a:spcPct val="20000"/>
              </a:spcBef>
              <a:spcAft>
                <a:spcPts val="480"/>
              </a:spcAft>
              <a:buClr>
                <a:schemeClr val="accent1"/>
              </a:buClr>
              <a:buSzPct val="115000"/>
              <a:buFont typeface="Arial"/>
              <a:buChar char="•"/>
            </a:pPr>
            <a:r>
              <a:rPr lang="en-US" sz="2800" b="1" kern="1200" dirty="0">
                <a:solidFill>
                  <a:schemeClr val="tx1">
                    <a:lumMod val="85000"/>
                    <a:lumOff val="15000"/>
                  </a:schemeClr>
                </a:solidFill>
                <a:latin typeface="+mn-lt"/>
                <a:ea typeface="+mn-ea"/>
                <a:cs typeface="+mn-cs"/>
              </a:rPr>
              <a:t>Adaptive servo-ventilation</a:t>
            </a:r>
            <a:r>
              <a:rPr lang="en-US" sz="2800" kern="1200" dirty="0">
                <a:solidFill>
                  <a:schemeClr val="tx1">
                    <a:lumMod val="85000"/>
                    <a:lumOff val="15000"/>
                  </a:schemeClr>
                </a:solidFill>
                <a:latin typeface="+mn-lt"/>
                <a:ea typeface="+mn-ea"/>
                <a:cs typeface="+mn-cs"/>
              </a:rPr>
              <a:t> </a:t>
            </a:r>
            <a:r>
              <a:rPr lang="en-US" sz="1440" kern="1200" dirty="0">
                <a:solidFill>
                  <a:schemeClr val="tx1">
                    <a:lumMod val="85000"/>
                    <a:lumOff val="15000"/>
                  </a:schemeClr>
                </a:solidFill>
                <a:latin typeface="+mn-lt"/>
                <a:ea typeface="+mn-ea"/>
                <a:cs typeface="+mn-cs"/>
              </a:rPr>
              <a:t>:</a:t>
            </a:r>
            <a:endParaRPr lang="en-US" sz="1800" b="0" i="0" dirty="0">
              <a:solidFill>
                <a:schemeClr val="tx1">
                  <a:lumMod val="85000"/>
                  <a:lumOff val="15000"/>
                </a:schemeClr>
              </a:solidFill>
            </a:endParaRPr>
          </a:p>
        </p:txBody>
      </p:sp>
      <p:pic>
        <p:nvPicPr>
          <p:cNvPr id="8" name="Picture 7" descr="A screenshot of a medical record&#10;&#10;Description automatically generated">
            <a:extLst>
              <a:ext uri="{FF2B5EF4-FFF2-40B4-BE49-F238E27FC236}">
                <a16:creationId xmlns:a16="http://schemas.microsoft.com/office/drawing/2014/main" id="{C72E8703-8E89-5274-408F-24939D324F22}"/>
              </a:ext>
            </a:extLst>
          </p:cNvPr>
          <p:cNvPicPr>
            <a:picLocks noChangeAspect="1"/>
          </p:cNvPicPr>
          <p:nvPr/>
        </p:nvPicPr>
        <p:blipFill>
          <a:blip r:embed="rId4"/>
          <a:stretch>
            <a:fillRect/>
          </a:stretch>
        </p:blipFill>
        <p:spPr>
          <a:xfrm>
            <a:off x="1767840" y="1923064"/>
            <a:ext cx="4914223" cy="3014696"/>
          </a:xfrm>
          <a:prstGeom prst="rect">
            <a:avLst/>
          </a:prstGeom>
        </p:spPr>
      </p:pic>
      <p:pic>
        <p:nvPicPr>
          <p:cNvPr id="10" name="Picture 9" descr="A close-up of a graph&#10;&#10;Description automatically generated">
            <a:extLst>
              <a:ext uri="{FF2B5EF4-FFF2-40B4-BE49-F238E27FC236}">
                <a16:creationId xmlns:a16="http://schemas.microsoft.com/office/drawing/2014/main" id="{F44956B8-E032-A2DB-21ED-4CDF848CD597}"/>
              </a:ext>
            </a:extLst>
          </p:cNvPr>
          <p:cNvPicPr>
            <a:picLocks noChangeAspect="1"/>
          </p:cNvPicPr>
          <p:nvPr/>
        </p:nvPicPr>
        <p:blipFill>
          <a:blip r:embed="rId5"/>
          <a:stretch>
            <a:fillRect/>
          </a:stretch>
        </p:blipFill>
        <p:spPr>
          <a:xfrm>
            <a:off x="6716201" y="1143842"/>
            <a:ext cx="3530712" cy="4570316"/>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219727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04B54F-7032-4F9E-CD5B-FD4FEA262559}"/>
              </a:ext>
            </a:extLst>
          </p:cNvPr>
          <p:cNvSpPr txBox="1"/>
          <p:nvPr/>
        </p:nvSpPr>
        <p:spPr>
          <a:xfrm>
            <a:off x="804232" y="605589"/>
            <a:ext cx="3767768"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solidFill>
                <a:srgbClr val="232323"/>
              </a:solidFill>
              <a:latin typeface="Noto Sans" panose="020B0502040504020204" pitchFamily="34" charset="0"/>
            </a:endParaRPr>
          </a:p>
          <a:p>
            <a:pPr algn="l"/>
            <a:endParaRPr lang="en-US" b="0" i="0" dirty="0">
              <a:solidFill>
                <a:srgbClr val="232323"/>
              </a:solidFill>
              <a:effectLst/>
              <a:latin typeface="Noto Sans" panose="020B0502040504020204" pitchFamily="34" charset="0"/>
            </a:endParaRPr>
          </a:p>
          <a:p>
            <a:pPr algn="l"/>
            <a:r>
              <a:rPr lang="en-US" b="0" i="0" dirty="0">
                <a:solidFill>
                  <a:srgbClr val="232323"/>
                </a:solidFill>
                <a:effectLst/>
                <a:latin typeface="Noto Sans" panose="020B0502040504020204" pitchFamily="34" charset="0"/>
              </a:rPr>
              <a:t> </a:t>
            </a:r>
            <a:r>
              <a:rPr lang="en-US" b="1" i="0" dirty="0">
                <a:solidFill>
                  <a:srgbClr val="232323"/>
                </a:solidFill>
                <a:effectLst/>
                <a:latin typeface="Noto Sans" panose="020B0502040504020204" pitchFamily="34" charset="0"/>
              </a:rPr>
              <a:t>Other potential therapies</a:t>
            </a:r>
            <a:r>
              <a:rPr lang="en-US" b="0" i="0" dirty="0">
                <a:solidFill>
                  <a:srgbClr val="232323"/>
                </a:solidFill>
                <a:effectLst/>
                <a:latin typeface="Noto Sans" panose="020B0502040504020204" pitchFamily="34" charset="0"/>
              </a:rPr>
              <a:t> :</a:t>
            </a:r>
          </a:p>
          <a:p>
            <a:pPr algn="l"/>
            <a:endParaRPr lang="en-US" b="0" i="0" dirty="0">
              <a:solidFill>
                <a:srgbClr val="232323"/>
              </a:solidFill>
              <a:effectLst/>
              <a:latin typeface="Noto Sans" panose="020B0502040504020204" pitchFamily="34" charset="0"/>
            </a:endParaRPr>
          </a:p>
          <a:p>
            <a:pPr algn="l"/>
            <a:r>
              <a:rPr lang="en-US" b="1" i="0" dirty="0">
                <a:solidFill>
                  <a:srgbClr val="232323"/>
                </a:solidFill>
                <a:effectLst/>
                <a:latin typeface="Noto Sans" panose="020B0502040504020204" pitchFamily="34" charset="0"/>
              </a:rPr>
              <a:t>O2:</a:t>
            </a:r>
          </a:p>
          <a:p>
            <a:pPr marL="285750" indent="-285750" algn="l">
              <a:buFont typeface="Wingdings" pitchFamily="2" charset="2"/>
              <a:buChar char="Ø"/>
            </a:pPr>
            <a:r>
              <a:rPr lang="en-US" dirty="0">
                <a:solidFill>
                  <a:srgbClr val="232323"/>
                </a:solidFill>
                <a:effectLst/>
                <a:latin typeface="Garamond" panose="02020404030301010803" pitchFamily="18" charset="0"/>
              </a:rPr>
              <a:t>Supplemental nocturnal oxygen has been tried with some success in patients with CSA due to heart failure providing potential rationale for its use in treatment-emergent CSA. </a:t>
            </a:r>
          </a:p>
          <a:p>
            <a:pPr marL="285750" indent="-285750" algn="l">
              <a:buFont typeface="Wingdings" pitchFamily="2" charset="2"/>
              <a:buChar char="Ø"/>
            </a:pPr>
            <a:endParaRPr lang="en-US" dirty="0">
              <a:solidFill>
                <a:srgbClr val="232323"/>
              </a:solidFill>
              <a:latin typeface="Garamond" panose="02020404030301010803" pitchFamily="18" charset="0"/>
            </a:endParaRPr>
          </a:p>
          <a:p>
            <a:pPr marL="285750" indent="-285750" algn="l">
              <a:buFont typeface="Wingdings" pitchFamily="2" charset="2"/>
              <a:buChar char="Ø"/>
            </a:pPr>
            <a:r>
              <a:rPr lang="en-US" dirty="0">
                <a:solidFill>
                  <a:srgbClr val="232323"/>
                </a:solidFill>
                <a:effectLst/>
                <a:latin typeface="Garamond" panose="02020404030301010803" pitchFamily="18" charset="0"/>
              </a:rPr>
              <a:t>The proposed mechanism of action is via a reduction in loop gain with resultant amelioration of CSA .However, there are no controlled trials of oxygen alone or in conjunction with PAP in patients with treatment-emergent CSA.</a:t>
            </a:r>
          </a:p>
          <a:p>
            <a:pPr algn="l"/>
            <a:br>
              <a:rPr lang="en-US" b="0" i="0" dirty="0">
                <a:solidFill>
                  <a:srgbClr val="232323"/>
                </a:solidFill>
                <a:effectLst/>
                <a:latin typeface="Noto Sans" panose="020B0502040504020204" pitchFamily="34" charset="0"/>
              </a:rPr>
            </a:br>
            <a:endParaRPr lang="en-US" b="0" i="0" dirty="0">
              <a:solidFill>
                <a:srgbClr val="232323"/>
              </a:solidFill>
              <a:effectLst/>
              <a:latin typeface="Noto Sans" panose="020B0502040504020204" pitchFamily="34" charset="0"/>
            </a:endParaRPr>
          </a:p>
          <a:p>
            <a:br>
              <a:rPr lang="en-US" dirty="0"/>
            </a:br>
            <a:endParaRPr lang="en-US" b="0" i="0" dirty="0">
              <a:solidFill>
                <a:srgbClr val="232323"/>
              </a:solidFill>
              <a:effectLst/>
              <a:latin typeface="Noto Sans" panose="020B0502040504020204" pitchFamily="34" charset="0"/>
            </a:endParaRPr>
          </a:p>
        </p:txBody>
      </p:sp>
      <p:pic>
        <p:nvPicPr>
          <p:cNvPr id="5" name="Picture 4" descr="A graph of a function&#10;&#10;Description automatically generated with medium confidence">
            <a:extLst>
              <a:ext uri="{FF2B5EF4-FFF2-40B4-BE49-F238E27FC236}">
                <a16:creationId xmlns:a16="http://schemas.microsoft.com/office/drawing/2014/main" id="{986B9B47-0270-4F74-68AA-21D7F3E73ABB}"/>
              </a:ext>
            </a:extLst>
          </p:cNvPr>
          <p:cNvPicPr>
            <a:picLocks noChangeAspect="1"/>
          </p:cNvPicPr>
          <p:nvPr/>
        </p:nvPicPr>
        <p:blipFill>
          <a:blip r:embed="rId2"/>
          <a:stretch>
            <a:fillRect/>
          </a:stretch>
        </p:blipFill>
        <p:spPr>
          <a:xfrm>
            <a:off x="4571999" y="1657350"/>
            <a:ext cx="7143751" cy="3486150"/>
          </a:xfrm>
          <a:prstGeom prst="rect">
            <a:avLst/>
          </a:prstGeom>
        </p:spPr>
      </p:pic>
      <p:sp>
        <p:nvSpPr>
          <p:cNvPr id="4" name="TextBox 3">
            <a:extLst>
              <a:ext uri="{FF2B5EF4-FFF2-40B4-BE49-F238E27FC236}">
                <a16:creationId xmlns:a16="http://schemas.microsoft.com/office/drawing/2014/main" id="{9C3D37E8-7A83-DF48-CF39-7503E702D177}"/>
              </a:ext>
            </a:extLst>
          </p:cNvPr>
          <p:cNvSpPr txBox="1"/>
          <p:nvPr/>
        </p:nvSpPr>
        <p:spPr>
          <a:xfrm>
            <a:off x="8867899" y="5325485"/>
            <a:ext cx="2093026" cy="369332"/>
          </a:xfrm>
          <a:prstGeom prst="rect">
            <a:avLst/>
          </a:prstGeom>
          <a:noFill/>
        </p:spPr>
        <p:txBody>
          <a:bodyPr wrap="square">
            <a:spAutoFit/>
          </a:bodyPr>
          <a:lstStyle/>
          <a:p>
            <a:r>
              <a:rPr lang="en-US" dirty="0"/>
              <a:t>Circ J 2006; 70: 1–7</a:t>
            </a:r>
          </a:p>
        </p:txBody>
      </p:sp>
      <p:sp>
        <p:nvSpPr>
          <p:cNvPr id="7" name="TextBox 6">
            <a:extLst>
              <a:ext uri="{FF2B5EF4-FFF2-40B4-BE49-F238E27FC236}">
                <a16:creationId xmlns:a16="http://schemas.microsoft.com/office/drawing/2014/main" id="{AFEBBF43-E628-4E18-5CDB-95A89BFB335D}"/>
              </a:ext>
            </a:extLst>
          </p:cNvPr>
          <p:cNvSpPr txBox="1"/>
          <p:nvPr/>
        </p:nvSpPr>
        <p:spPr>
          <a:xfrm>
            <a:off x="9203376" y="2511033"/>
            <a:ext cx="1888178" cy="369332"/>
          </a:xfrm>
          <a:prstGeom prst="rect">
            <a:avLst/>
          </a:prstGeom>
          <a:noFill/>
        </p:spPr>
        <p:txBody>
          <a:bodyPr wrap="square">
            <a:spAutoFit/>
          </a:bodyPr>
          <a:lstStyle/>
          <a:p>
            <a:r>
              <a:rPr lang="en-US" dirty="0"/>
              <a:t>N= 25 in each arm  </a:t>
            </a:r>
          </a:p>
        </p:txBody>
      </p:sp>
    </p:spTree>
    <p:extLst>
      <p:ext uri="{BB962C8B-B14F-4D97-AF65-F5344CB8AC3E}">
        <p14:creationId xmlns:p14="http://schemas.microsoft.com/office/powerpoint/2010/main" val="15587077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04B54F-7032-4F9E-CD5B-FD4FEA262559}"/>
              </a:ext>
            </a:extLst>
          </p:cNvPr>
          <p:cNvSpPr txBox="1"/>
          <p:nvPr/>
        </p:nvSpPr>
        <p:spPr>
          <a:xfrm>
            <a:off x="780989" y="1931039"/>
            <a:ext cx="10429876"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i="0" dirty="0">
                <a:solidFill>
                  <a:srgbClr val="232323"/>
                </a:solidFill>
                <a:effectLst/>
                <a:latin typeface="Noto Sans" panose="020B0502040504020204" pitchFamily="34" charset="0"/>
              </a:rPr>
              <a:t>Modes to avoid</a:t>
            </a:r>
            <a:r>
              <a:rPr lang="en-US" b="0" i="0" dirty="0">
                <a:solidFill>
                  <a:srgbClr val="232323"/>
                </a:solidFill>
                <a:effectLst/>
                <a:latin typeface="Noto Sans" panose="020B0502040504020204" pitchFamily="34" charset="0"/>
              </a:rPr>
              <a:t> :</a:t>
            </a:r>
          </a:p>
          <a:p>
            <a:pPr algn="l"/>
            <a:endParaRPr lang="en-US" dirty="0">
              <a:solidFill>
                <a:srgbClr val="232323"/>
              </a:solidFill>
              <a:latin typeface="Noto Sans" panose="020B0502040504020204" pitchFamily="34" charset="0"/>
            </a:endParaRPr>
          </a:p>
          <a:p>
            <a:pPr marL="285750" indent="-285750" algn="l">
              <a:buFont typeface="Wingdings" pitchFamily="2" charset="2"/>
              <a:buChar char="Ø"/>
            </a:pPr>
            <a:endParaRPr lang="en-US" b="0" i="0" dirty="0">
              <a:solidFill>
                <a:srgbClr val="232323"/>
              </a:solidFill>
              <a:effectLst/>
              <a:latin typeface="Noto Sans" panose="020B0502040504020204" pitchFamily="34" charset="0"/>
            </a:endParaRPr>
          </a:p>
          <a:p>
            <a:pPr marL="285750" indent="-285750" algn="l">
              <a:buFont typeface="Wingdings" pitchFamily="2" charset="2"/>
              <a:buChar char="Ø"/>
            </a:pPr>
            <a:r>
              <a:rPr lang="en-US" b="0" i="0" dirty="0">
                <a:solidFill>
                  <a:srgbClr val="232323"/>
                </a:solidFill>
                <a:effectLst/>
                <a:latin typeface="Noto Sans" panose="020B0502040504020204" pitchFamily="34" charset="0"/>
              </a:rPr>
              <a:t> </a:t>
            </a:r>
            <a:r>
              <a:rPr lang="en-US" dirty="0">
                <a:solidFill>
                  <a:srgbClr val="232323"/>
                </a:solidFill>
                <a:effectLst/>
                <a:latin typeface="Garamond" panose="02020404030301010803" pitchFamily="18" charset="0"/>
              </a:rPr>
              <a:t>In contrast to BPAP with a backup rate, BPAP without a backup rate does not decrease the AHI during BPAP compared with during the initiation of CPAP in patients with treatment-emergent CSA, and it may even worsen the AHI.</a:t>
            </a:r>
            <a:br>
              <a:rPr lang="en-US" dirty="0">
                <a:solidFill>
                  <a:srgbClr val="232323"/>
                </a:solidFill>
                <a:effectLst/>
                <a:latin typeface="Garamond" panose="02020404030301010803" pitchFamily="18" charset="0"/>
              </a:rPr>
            </a:br>
            <a:endParaRPr lang="en-US" dirty="0">
              <a:solidFill>
                <a:srgbClr val="232323"/>
              </a:solidFill>
              <a:effectLst/>
              <a:latin typeface="Garamond" panose="02020404030301010803" pitchFamily="18" charset="0"/>
            </a:endParaRPr>
          </a:p>
          <a:p>
            <a:br>
              <a:rPr lang="en-US" dirty="0"/>
            </a:br>
            <a:endParaRPr lang="en-US" b="0" i="0" dirty="0">
              <a:solidFill>
                <a:srgbClr val="232323"/>
              </a:solidFill>
              <a:effectLst/>
              <a:latin typeface="Noto Sans" panose="020B0502040504020204" pitchFamily="34" charset="0"/>
            </a:endParaRPr>
          </a:p>
        </p:txBody>
      </p:sp>
    </p:spTree>
    <p:extLst>
      <p:ext uri="{BB962C8B-B14F-4D97-AF65-F5344CB8AC3E}">
        <p14:creationId xmlns:p14="http://schemas.microsoft.com/office/powerpoint/2010/main" val="28402613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DF4ADC-C44A-4C41-B974-6F4B3C7223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1" name="Straight Connector 10">
            <a:extLst>
              <a:ext uri="{FF2B5EF4-FFF2-40B4-BE49-F238E27FC236}">
                <a16:creationId xmlns:a16="http://schemas.microsoft.com/office/drawing/2014/main" id="{89CCCE17-8DAC-44EB-9D15-03C32E7D2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292E7AF0-A589-43B3-A1DE-8807EC7697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5" name="Straight Connector 14">
            <a:extLst>
              <a:ext uri="{FF2B5EF4-FFF2-40B4-BE49-F238E27FC236}">
                <a16:creationId xmlns:a16="http://schemas.microsoft.com/office/drawing/2014/main" id="{29BCDD02-D5E3-4D30-8587-66036C891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0004B54F-7032-4F9E-CD5B-FD4FEA262559}"/>
              </a:ext>
            </a:extLst>
          </p:cNvPr>
          <p:cNvSpPr txBox="1"/>
          <p:nvPr/>
        </p:nvSpPr>
        <p:spPr>
          <a:xfrm>
            <a:off x="612435" y="1763613"/>
            <a:ext cx="5068737" cy="332898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77500" lnSpcReduction="20000"/>
          </a:bodyPr>
          <a:lstStyle/>
          <a:p>
            <a:pPr algn="ctr" defTabSz="457200">
              <a:lnSpc>
                <a:spcPct val="90000"/>
              </a:lnSpc>
              <a:spcBef>
                <a:spcPct val="20000"/>
              </a:spcBef>
              <a:spcAft>
                <a:spcPts val="600"/>
              </a:spcAft>
              <a:buClr>
                <a:schemeClr val="accent1"/>
              </a:buClr>
              <a:buSzPct val="115000"/>
              <a:buFont typeface="Arial"/>
              <a:buChar char="•"/>
            </a:pPr>
            <a:r>
              <a:rPr lang="en-US" sz="3500" dirty="0">
                <a:solidFill>
                  <a:schemeClr val="tx1">
                    <a:lumMod val="85000"/>
                    <a:lumOff val="15000"/>
                  </a:schemeClr>
                </a:solidFill>
              </a:rPr>
              <a:t>Acute on chronic hypercapnic respiratory failure (ACHRF )</a:t>
            </a:r>
          </a:p>
          <a:p>
            <a:pPr algn="ctr" defTabSz="457200">
              <a:lnSpc>
                <a:spcPct val="90000"/>
              </a:lnSpc>
              <a:spcBef>
                <a:spcPct val="20000"/>
              </a:spcBef>
              <a:spcAft>
                <a:spcPts val="600"/>
              </a:spcAft>
              <a:buClr>
                <a:schemeClr val="accent1"/>
              </a:buClr>
              <a:buSzPct val="115000"/>
              <a:buFont typeface="Arial"/>
              <a:buChar char="•"/>
            </a:pPr>
            <a:endParaRPr lang="en-US" sz="1100" dirty="0">
              <a:solidFill>
                <a:schemeClr val="tx1">
                  <a:lumMod val="85000"/>
                  <a:lumOff val="15000"/>
                </a:schemeClr>
              </a:solidFill>
            </a:endParaRPr>
          </a:p>
          <a:p>
            <a:pPr algn="ctr" defTabSz="457200">
              <a:lnSpc>
                <a:spcPct val="90000"/>
              </a:lnSpc>
              <a:spcBef>
                <a:spcPct val="20000"/>
              </a:spcBef>
              <a:spcAft>
                <a:spcPts val="600"/>
              </a:spcAft>
              <a:buClr>
                <a:schemeClr val="accent1"/>
              </a:buClr>
              <a:buSzPct val="115000"/>
              <a:buFont typeface="Arial"/>
              <a:buChar char="•"/>
            </a:pPr>
            <a:endParaRPr lang="en-US" sz="1100" dirty="0">
              <a:solidFill>
                <a:schemeClr val="tx1">
                  <a:lumMod val="85000"/>
                  <a:lumOff val="15000"/>
                </a:schemeClr>
              </a:solidFill>
            </a:endParaRPr>
          </a:p>
          <a:p>
            <a:pPr marL="285750" indent="-285750" algn="ctr" defTabSz="457200">
              <a:lnSpc>
                <a:spcPct val="90000"/>
              </a:lnSpc>
              <a:spcBef>
                <a:spcPct val="20000"/>
              </a:spcBef>
              <a:spcAft>
                <a:spcPts val="600"/>
              </a:spcAft>
              <a:buClr>
                <a:schemeClr val="accent1"/>
              </a:buClr>
              <a:buSzPct val="115000"/>
              <a:buFont typeface="Arial"/>
              <a:buChar char="•"/>
            </a:pPr>
            <a:r>
              <a:rPr lang="en-US" sz="2100" dirty="0">
                <a:solidFill>
                  <a:schemeClr val="tx1">
                    <a:lumMod val="85000"/>
                    <a:lumOff val="15000"/>
                  </a:schemeClr>
                </a:solidFill>
              </a:rPr>
              <a:t>characterized by an acutely elevated PaCO2, low pH, and higher than normal serum bicarbonate (HCO3) in the setting of chronic respiratory diseases such as COPD, OHS, and RTDs. </a:t>
            </a:r>
          </a:p>
          <a:p>
            <a:pPr marL="285750" indent="-285750" algn="ctr" defTabSz="457200">
              <a:lnSpc>
                <a:spcPct val="90000"/>
              </a:lnSpc>
              <a:spcBef>
                <a:spcPct val="20000"/>
              </a:spcBef>
              <a:spcAft>
                <a:spcPts val="600"/>
              </a:spcAft>
              <a:buClr>
                <a:schemeClr val="accent1"/>
              </a:buClr>
              <a:buSzPct val="115000"/>
              <a:buFont typeface="Arial"/>
              <a:buChar char="•"/>
            </a:pPr>
            <a:r>
              <a:rPr lang="en-US" sz="2100" dirty="0">
                <a:solidFill>
                  <a:schemeClr val="tx1">
                    <a:lumMod val="85000"/>
                    <a:lumOff val="15000"/>
                  </a:schemeClr>
                </a:solidFill>
              </a:rPr>
              <a:t>Hypercapnia occurs from alveolar hypoventilation, which could be from reduced minute ventilation or increased dead space  ventilation.</a:t>
            </a:r>
          </a:p>
          <a:p>
            <a:pPr marL="285750" indent="-285750" algn="ctr" defTabSz="457200">
              <a:lnSpc>
                <a:spcPct val="90000"/>
              </a:lnSpc>
              <a:spcBef>
                <a:spcPct val="20000"/>
              </a:spcBef>
              <a:spcAft>
                <a:spcPts val="600"/>
              </a:spcAft>
              <a:buClr>
                <a:schemeClr val="accent1"/>
              </a:buClr>
              <a:buSzPct val="115000"/>
              <a:buFont typeface="Arial"/>
              <a:buChar char="•"/>
            </a:pPr>
            <a:r>
              <a:rPr lang="en-US" sz="2100" dirty="0">
                <a:solidFill>
                  <a:schemeClr val="tx1">
                    <a:lumMod val="85000"/>
                    <a:lumOff val="15000"/>
                  </a:schemeClr>
                </a:solidFill>
              </a:rPr>
              <a:t> NPPV is effective in the treatment of ACHRF associated with each of these chronic  respiratory diseases.</a:t>
            </a:r>
          </a:p>
          <a:p>
            <a:pPr algn="ctr" defTabSz="457200">
              <a:lnSpc>
                <a:spcPct val="90000"/>
              </a:lnSpc>
              <a:spcBef>
                <a:spcPct val="20000"/>
              </a:spcBef>
              <a:spcAft>
                <a:spcPts val="600"/>
              </a:spcAft>
              <a:buClr>
                <a:schemeClr val="accent1"/>
              </a:buClr>
              <a:buSzPct val="115000"/>
              <a:buFont typeface="Arial"/>
              <a:buChar char="•"/>
            </a:pPr>
            <a:br>
              <a:rPr lang="en-US" sz="1100" dirty="0">
                <a:solidFill>
                  <a:schemeClr val="tx1">
                    <a:lumMod val="85000"/>
                    <a:lumOff val="15000"/>
                  </a:schemeClr>
                </a:solidFill>
              </a:rPr>
            </a:br>
            <a:endParaRPr lang="en-US" sz="1100" b="0" i="0" dirty="0">
              <a:solidFill>
                <a:schemeClr val="tx1">
                  <a:lumMod val="85000"/>
                  <a:lumOff val="15000"/>
                </a:schemeClr>
              </a:solidFill>
            </a:endParaRPr>
          </a:p>
        </p:txBody>
      </p:sp>
      <p:pic>
        <p:nvPicPr>
          <p:cNvPr id="4" name="Picture 3" descr="A screenshot of a computer screen&#10;&#10;Description automatically generated">
            <a:extLst>
              <a:ext uri="{FF2B5EF4-FFF2-40B4-BE49-F238E27FC236}">
                <a16:creationId xmlns:a16="http://schemas.microsoft.com/office/drawing/2014/main" id="{0CBB24A1-16C5-E736-2085-DC8001A4D2FC}"/>
              </a:ext>
            </a:extLst>
          </p:cNvPr>
          <p:cNvPicPr>
            <a:picLocks noChangeAspect="1"/>
          </p:cNvPicPr>
          <p:nvPr/>
        </p:nvPicPr>
        <p:blipFill>
          <a:blip r:embed="rId4"/>
          <a:stretch>
            <a:fillRect/>
          </a:stretch>
        </p:blipFill>
        <p:spPr>
          <a:xfrm>
            <a:off x="5739192" y="1763613"/>
            <a:ext cx="5122295" cy="3220938"/>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40909881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6BAA51F4-64C5-4BB0-8C9A-B915243CE0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29" name="Straight Connector 28">
            <a:extLst>
              <a:ext uri="{FF2B5EF4-FFF2-40B4-BE49-F238E27FC236}">
                <a16:creationId xmlns:a16="http://schemas.microsoft.com/office/drawing/2014/main" id="{8C32D14E-22B1-4D17-8A55-46BB5CE6EA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useBgFill="1">
        <p:nvSpPr>
          <p:cNvPr id="31" name="Rectangle 30">
            <a:extLst>
              <a:ext uri="{FF2B5EF4-FFF2-40B4-BE49-F238E27FC236}">
                <a16:creationId xmlns:a16="http://schemas.microsoft.com/office/drawing/2014/main" id="{3F37A7AF-C314-40C0-BC92-04DD02B63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184518B-9D68-42CF-A53A-CBE10B3F46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extBox 1">
            <a:extLst>
              <a:ext uri="{FF2B5EF4-FFF2-40B4-BE49-F238E27FC236}">
                <a16:creationId xmlns:a16="http://schemas.microsoft.com/office/drawing/2014/main" id="{0004B54F-7032-4F9E-CD5B-FD4FEA262559}"/>
              </a:ext>
            </a:extLst>
          </p:cNvPr>
          <p:cNvSpPr txBox="1"/>
          <p:nvPr/>
        </p:nvSpPr>
        <p:spPr>
          <a:xfrm>
            <a:off x="1119884" y="1041401"/>
            <a:ext cx="4511664" cy="234526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defTabSz="457200">
              <a:lnSpc>
                <a:spcPct val="90000"/>
              </a:lnSpc>
              <a:spcBef>
                <a:spcPct val="0"/>
              </a:spcBef>
              <a:spcAft>
                <a:spcPts val="600"/>
              </a:spcAft>
            </a:pPr>
            <a:r>
              <a:rPr lang="en-US" sz="2600">
                <a:ln w="3175" cmpd="sng">
                  <a:noFill/>
                </a:ln>
                <a:solidFill>
                  <a:schemeClr val="tx1">
                    <a:lumMod val="85000"/>
                    <a:lumOff val="15000"/>
                  </a:schemeClr>
                </a:solidFill>
                <a:latin typeface="+mj-lt"/>
                <a:ea typeface="+mj-ea"/>
                <a:cs typeface="+mj-cs"/>
              </a:rPr>
              <a:t>Acute on chronic hypercapnic respiratory failure (ACHRF )</a:t>
            </a:r>
          </a:p>
          <a:p>
            <a:pPr algn="ctr" defTabSz="457200">
              <a:lnSpc>
                <a:spcPct val="90000"/>
              </a:lnSpc>
              <a:spcBef>
                <a:spcPct val="0"/>
              </a:spcBef>
              <a:spcAft>
                <a:spcPts val="600"/>
              </a:spcAft>
            </a:pPr>
            <a:endParaRPr lang="en-US" sz="2600">
              <a:ln w="3175" cmpd="sng">
                <a:noFill/>
              </a:ln>
              <a:solidFill>
                <a:schemeClr val="tx1">
                  <a:lumMod val="85000"/>
                  <a:lumOff val="15000"/>
                </a:schemeClr>
              </a:solidFill>
              <a:latin typeface="+mj-lt"/>
              <a:ea typeface="+mj-ea"/>
              <a:cs typeface="+mj-cs"/>
            </a:endParaRPr>
          </a:p>
          <a:p>
            <a:pPr algn="ctr" defTabSz="457200">
              <a:lnSpc>
                <a:spcPct val="90000"/>
              </a:lnSpc>
              <a:spcBef>
                <a:spcPct val="0"/>
              </a:spcBef>
              <a:spcAft>
                <a:spcPts val="600"/>
              </a:spcAft>
            </a:pPr>
            <a:br>
              <a:rPr lang="en-US" sz="2600">
                <a:ln w="3175" cmpd="sng">
                  <a:noFill/>
                </a:ln>
                <a:solidFill>
                  <a:schemeClr val="tx1">
                    <a:lumMod val="85000"/>
                    <a:lumOff val="15000"/>
                  </a:schemeClr>
                </a:solidFill>
                <a:latin typeface="+mj-lt"/>
                <a:ea typeface="+mj-ea"/>
                <a:cs typeface="+mj-cs"/>
              </a:rPr>
            </a:br>
            <a:endParaRPr lang="en-US" sz="2600" b="0" i="0">
              <a:ln w="3175" cmpd="sng">
                <a:noFill/>
              </a:ln>
              <a:solidFill>
                <a:schemeClr val="tx1">
                  <a:lumMod val="85000"/>
                  <a:lumOff val="15000"/>
                </a:schemeClr>
              </a:solidFill>
              <a:latin typeface="+mj-lt"/>
              <a:ea typeface="+mj-ea"/>
              <a:cs typeface="+mj-cs"/>
            </a:endParaRPr>
          </a:p>
        </p:txBody>
      </p:sp>
      <p:cxnSp>
        <p:nvCxnSpPr>
          <p:cNvPr id="35" name="Straight Connector 34">
            <a:extLst>
              <a:ext uri="{FF2B5EF4-FFF2-40B4-BE49-F238E27FC236}">
                <a16:creationId xmlns:a16="http://schemas.microsoft.com/office/drawing/2014/main" id="{355FA7C1-CA7B-4B01-877F-9EC324E3A5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92636" y="3509772"/>
            <a:ext cx="3566160" cy="12359"/>
          </a:xfrm>
          <a:prstGeom prst="line">
            <a:avLst/>
          </a:prstGeom>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21C820E5-649A-474D-BB2B-A69DE8632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770" y="1092200"/>
            <a:ext cx="5003356" cy="470509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creenshot of a medical test&#10;&#10;Description automatically generated">
            <a:extLst>
              <a:ext uri="{FF2B5EF4-FFF2-40B4-BE49-F238E27FC236}">
                <a16:creationId xmlns:a16="http://schemas.microsoft.com/office/drawing/2014/main" id="{04FA607C-1A7F-6D95-0569-33ED25C5E09D}"/>
              </a:ext>
            </a:extLst>
          </p:cNvPr>
          <p:cNvPicPr>
            <a:picLocks noChangeAspect="1"/>
          </p:cNvPicPr>
          <p:nvPr/>
        </p:nvPicPr>
        <p:blipFill>
          <a:blip r:embed="rId5"/>
          <a:stretch>
            <a:fillRect/>
          </a:stretch>
        </p:blipFill>
        <p:spPr>
          <a:xfrm>
            <a:off x="6096000" y="771525"/>
            <a:ext cx="5219665" cy="2613447"/>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B46C2032-AF1B-71DB-81DF-5FB97C8AF675}"/>
              </a:ext>
            </a:extLst>
          </p:cNvPr>
          <p:cNvPicPr>
            <a:picLocks noChangeAspect="1"/>
          </p:cNvPicPr>
          <p:nvPr/>
        </p:nvPicPr>
        <p:blipFill rotWithShape="1">
          <a:blip r:embed="rId6"/>
          <a:srcRect r="2" b="2062"/>
          <a:stretch/>
        </p:blipFill>
        <p:spPr>
          <a:xfrm>
            <a:off x="6046232" y="3522130"/>
            <a:ext cx="5269434" cy="2410626"/>
          </a:xfrm>
          <a:prstGeom prst="rect">
            <a:avLst/>
          </a:prstGeom>
        </p:spPr>
      </p:pic>
    </p:spTree>
    <p:extLst>
      <p:ext uri="{BB962C8B-B14F-4D97-AF65-F5344CB8AC3E}">
        <p14:creationId xmlns:p14="http://schemas.microsoft.com/office/powerpoint/2010/main" val="14325293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7" name="Rectangle 96">
            <a:extLst>
              <a:ext uri="{FF2B5EF4-FFF2-40B4-BE49-F238E27FC236}">
                <a16:creationId xmlns:a16="http://schemas.microsoft.com/office/drawing/2014/main" id="{F6CD8886-7B74-4D12-B872-08E67C6C37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47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8" name="Picture 97">
            <a:extLst>
              <a:ext uri="{FF2B5EF4-FFF2-40B4-BE49-F238E27FC236}">
                <a16:creationId xmlns:a16="http://schemas.microsoft.com/office/drawing/2014/main" id="{133B9362-D18F-4134-8820-B9040E373A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pic>
        <p:nvPicPr>
          <p:cNvPr id="6" name="Picture 5" descr="A screenshot of a diagram&#10;&#10;Description automatically generated">
            <a:extLst>
              <a:ext uri="{FF2B5EF4-FFF2-40B4-BE49-F238E27FC236}">
                <a16:creationId xmlns:a16="http://schemas.microsoft.com/office/drawing/2014/main" id="{CE98FEAB-94A9-969D-27EF-760AD9619B7F}"/>
              </a:ext>
            </a:extLst>
          </p:cNvPr>
          <p:cNvPicPr>
            <a:picLocks noChangeAspect="1"/>
          </p:cNvPicPr>
          <p:nvPr/>
        </p:nvPicPr>
        <p:blipFill rotWithShape="1">
          <a:blip r:embed="rId4"/>
          <a:srcRect l="2386" r="4530" b="-3"/>
          <a:stretch/>
        </p:blipFill>
        <p:spPr>
          <a:xfrm>
            <a:off x="2764930" y="470516"/>
            <a:ext cx="5665034" cy="5919463"/>
          </a:xfrm>
          <a:prstGeom prst="rect">
            <a:avLst/>
          </a:prstGeom>
        </p:spPr>
      </p:pic>
      <p:grpSp>
        <p:nvGrpSpPr>
          <p:cNvPr id="99" name="Group 98">
            <a:extLst>
              <a:ext uri="{FF2B5EF4-FFF2-40B4-BE49-F238E27FC236}">
                <a16:creationId xmlns:a16="http://schemas.microsoft.com/office/drawing/2014/main" id="{5B5A2449-B51C-4D3A-A926-4CBFF01719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90" name="Rounded Rectangle 21">
              <a:extLst>
                <a:ext uri="{FF2B5EF4-FFF2-40B4-BE49-F238E27FC236}">
                  <a16:creationId xmlns:a16="http://schemas.microsoft.com/office/drawing/2014/main" id="{A5196EED-8A55-41CA-A723-1532B50A7F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00" name="Picture 99">
              <a:extLst>
                <a:ext uri="{FF2B5EF4-FFF2-40B4-BE49-F238E27FC236}">
                  <a16:creationId xmlns:a16="http://schemas.microsoft.com/office/drawing/2014/main" id="{52027171-8057-4B98-BF4A-4E3E8DD4D38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01" name="Rounded Rectangle 27">
              <a:extLst>
                <a:ext uri="{FF2B5EF4-FFF2-40B4-BE49-F238E27FC236}">
                  <a16:creationId xmlns:a16="http://schemas.microsoft.com/office/drawing/2014/main" id="{F3637DD1-5F67-407B-957C-45F97A78A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93" name="Picture 92">
              <a:extLst>
                <a:ext uri="{FF2B5EF4-FFF2-40B4-BE49-F238E27FC236}">
                  <a16:creationId xmlns:a16="http://schemas.microsoft.com/office/drawing/2014/main" id="{4A01E988-3506-4F7F-8552-F52D5802ADC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2" name="TextBox 1">
            <a:extLst>
              <a:ext uri="{FF2B5EF4-FFF2-40B4-BE49-F238E27FC236}">
                <a16:creationId xmlns:a16="http://schemas.microsoft.com/office/drawing/2014/main" id="{B4DD514A-41AE-F27A-68D9-D37F3BD56E85}"/>
              </a:ext>
            </a:extLst>
          </p:cNvPr>
          <p:cNvSpPr txBox="1"/>
          <p:nvPr/>
        </p:nvSpPr>
        <p:spPr>
          <a:xfrm>
            <a:off x="8013290" y="1041401"/>
            <a:ext cx="3079006" cy="234526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defTabSz="457200">
              <a:spcBef>
                <a:spcPct val="0"/>
              </a:spcBef>
              <a:spcAft>
                <a:spcPts val="600"/>
              </a:spcAft>
            </a:pPr>
            <a:endParaRPr lang="en-US" sz="5400" dirty="0">
              <a:ln w="3175" cmpd="sng">
                <a:noFill/>
              </a:ln>
              <a:solidFill>
                <a:schemeClr val="tx1">
                  <a:lumMod val="85000"/>
                  <a:lumOff val="15000"/>
                </a:schemeClr>
              </a:solidFill>
              <a:latin typeface="+mj-lt"/>
              <a:ea typeface="+mj-ea"/>
              <a:cs typeface="+mj-cs"/>
            </a:endParaRPr>
          </a:p>
        </p:txBody>
      </p:sp>
    </p:spTree>
    <p:extLst>
      <p:ext uri="{BB962C8B-B14F-4D97-AF65-F5344CB8AC3E}">
        <p14:creationId xmlns:p14="http://schemas.microsoft.com/office/powerpoint/2010/main" val="122645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7" name="Picture 116">
            <a:extLst>
              <a:ext uri="{FF2B5EF4-FFF2-40B4-BE49-F238E27FC236}">
                <a16:creationId xmlns:a16="http://schemas.microsoft.com/office/drawing/2014/main" id="{640BAB49-521A-4847-8CD2-806C48DFA9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18" name="Straight Connector 117">
            <a:extLst>
              <a:ext uri="{FF2B5EF4-FFF2-40B4-BE49-F238E27FC236}">
                <a16:creationId xmlns:a16="http://schemas.microsoft.com/office/drawing/2014/main" id="{B98F1179-1183-4919-9064-D6B2602184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119" name="Picture 118">
            <a:extLst>
              <a:ext uri="{FF2B5EF4-FFF2-40B4-BE49-F238E27FC236}">
                <a16:creationId xmlns:a16="http://schemas.microsoft.com/office/drawing/2014/main" id="{4688E9B2-A548-4442-ABE1-ACEF312EC9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 name="TextBox 6">
            <a:extLst>
              <a:ext uri="{FF2B5EF4-FFF2-40B4-BE49-F238E27FC236}">
                <a16:creationId xmlns:a16="http://schemas.microsoft.com/office/drawing/2014/main" id="{F3BE3BC3-CBD5-64DC-075B-E1B74001D202}"/>
              </a:ext>
            </a:extLst>
          </p:cNvPr>
          <p:cNvSpPr txBox="1"/>
          <p:nvPr/>
        </p:nvSpPr>
        <p:spPr>
          <a:xfrm>
            <a:off x="1102619" y="3760257"/>
            <a:ext cx="9989677" cy="1418630"/>
          </a:xfrm>
          <a:prstGeom prst="rect">
            <a:avLst/>
          </a:prstGeom>
        </p:spPr>
        <p:txBody>
          <a:bodyPr vert="horz" lIns="91440" tIns="45720" rIns="91440" bIns="45720" rtlCol="0" anchor="b">
            <a:normAutofit/>
          </a:bodyPr>
          <a:lstStyle/>
          <a:p>
            <a:pPr algn="ctr" defTabSz="457200">
              <a:spcBef>
                <a:spcPct val="0"/>
              </a:spcBef>
              <a:spcAft>
                <a:spcPts val="600"/>
              </a:spcAft>
            </a:pPr>
            <a:r>
              <a:rPr lang="en-US" sz="6000" b="1" i="1" dirty="0">
                <a:ln w="3175" cmpd="sng">
                  <a:noFill/>
                </a:ln>
                <a:solidFill>
                  <a:schemeClr val="tx1">
                    <a:lumMod val="85000"/>
                    <a:lumOff val="15000"/>
                  </a:schemeClr>
                </a:solidFill>
                <a:latin typeface="+mj-lt"/>
                <a:ea typeface="+mj-ea"/>
                <a:cs typeface="+mj-cs"/>
              </a:rPr>
              <a:t>Thank you </a:t>
            </a:r>
          </a:p>
        </p:txBody>
      </p:sp>
      <p:sp>
        <p:nvSpPr>
          <p:cNvPr id="120" name="Rectangle 119">
            <a:extLst>
              <a:ext uri="{FF2B5EF4-FFF2-40B4-BE49-F238E27FC236}">
                <a16:creationId xmlns:a16="http://schemas.microsoft.com/office/drawing/2014/main" id="{B7F79A3A-E324-4C1C-8710-C59406D364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2202" y="1092200"/>
            <a:ext cx="7240536" cy="2417572"/>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Graphic 104" descr="Smiling Face with No Fill">
            <a:extLst>
              <a:ext uri="{FF2B5EF4-FFF2-40B4-BE49-F238E27FC236}">
                <a16:creationId xmlns:a16="http://schemas.microsoft.com/office/drawing/2014/main" id="{64178F2F-49F9-604D-ADFE-5D587A1D2B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32543" y="1233055"/>
            <a:ext cx="2047130" cy="2153610"/>
          </a:xfrm>
          <a:prstGeom prst="rect">
            <a:avLst/>
          </a:prstGeom>
        </p:spPr>
      </p:pic>
      <p:cxnSp>
        <p:nvCxnSpPr>
          <p:cNvPr id="116" name="Straight Connector 115">
            <a:extLst>
              <a:ext uri="{FF2B5EF4-FFF2-40B4-BE49-F238E27FC236}">
                <a16:creationId xmlns:a16="http://schemas.microsoft.com/office/drawing/2014/main" id="{6C680DE9-912F-45E9-AA6A-F6610805AB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8448" y="5262441"/>
            <a:ext cx="9603727"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B4DD514A-41AE-F27A-68D9-D37F3BD56E85}"/>
              </a:ext>
            </a:extLst>
          </p:cNvPr>
          <p:cNvSpPr txBox="1"/>
          <p:nvPr/>
        </p:nvSpPr>
        <p:spPr>
          <a:xfrm>
            <a:off x="8013290" y="1041401"/>
            <a:ext cx="3079006" cy="234526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defTabSz="457200">
              <a:spcBef>
                <a:spcPct val="0"/>
              </a:spcBef>
              <a:spcAft>
                <a:spcPts val="600"/>
              </a:spcAft>
            </a:pPr>
            <a:endParaRPr lang="en-US" sz="5400" dirty="0">
              <a:ln w="3175" cmpd="sng">
                <a:noFill/>
              </a:ln>
              <a:solidFill>
                <a:schemeClr val="tx1">
                  <a:lumMod val="85000"/>
                  <a:lumOff val="15000"/>
                </a:schemeClr>
              </a:solidFill>
              <a:latin typeface="+mj-lt"/>
              <a:ea typeface="+mj-ea"/>
              <a:cs typeface="+mj-cs"/>
            </a:endParaRPr>
          </a:p>
        </p:txBody>
      </p:sp>
    </p:spTree>
    <p:extLst>
      <p:ext uri="{BB962C8B-B14F-4D97-AF65-F5344CB8AC3E}">
        <p14:creationId xmlns:p14="http://schemas.microsoft.com/office/powerpoint/2010/main" val="261548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B4A8BF-E4B5-5757-2E86-57923D2C0E8A}"/>
              </a:ext>
            </a:extLst>
          </p:cNvPr>
          <p:cNvSpPr txBox="1"/>
          <p:nvPr/>
        </p:nvSpPr>
        <p:spPr>
          <a:xfrm>
            <a:off x="947451" y="771180"/>
            <a:ext cx="10359886" cy="510080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a:bodyPr>
          <a:lstStyle/>
          <a:p>
            <a:pPr indent="-182880">
              <a:spcAft>
                <a:spcPts val="600"/>
              </a:spcAft>
              <a:buClr>
                <a:schemeClr val="tx1">
                  <a:lumMod val="85000"/>
                  <a:lumOff val="15000"/>
                </a:schemeClr>
              </a:buClr>
              <a:buFont typeface="Wingdings" pitchFamily="18" charset="0"/>
              <a:buChar char="Ø"/>
            </a:pPr>
            <a:r>
              <a:rPr lang="en-US" sz="2200" dirty="0">
                <a:highlight>
                  <a:srgbClr val="FFFFFF"/>
                </a:highlight>
              </a:rPr>
              <a:t>There are two major PAP modalities that are manually titrated  to treat patients with OSA ( that is not complicated by central sleep apnea (CSA), other respiratory dysrhythmias, or hypoventilation) ; </a:t>
            </a:r>
            <a:endParaRPr lang="en-US" sz="2200" dirty="0"/>
          </a:p>
          <a:p>
            <a:pPr indent="-182880">
              <a:spcAft>
                <a:spcPts val="600"/>
              </a:spcAft>
              <a:buClr>
                <a:schemeClr val="tx1">
                  <a:lumMod val="85000"/>
                  <a:lumOff val="15000"/>
                </a:schemeClr>
              </a:buClr>
              <a:buFont typeface="Wingdings" pitchFamily="18" charset="0"/>
              <a:buChar char="Ø"/>
            </a:pPr>
            <a:endParaRPr lang="en-US" sz="2200" dirty="0">
              <a:highlight>
                <a:srgbClr val="FFFFFF"/>
              </a:highlight>
            </a:endParaRPr>
          </a:p>
          <a:p>
            <a:pPr>
              <a:spcAft>
                <a:spcPts val="600"/>
              </a:spcAft>
              <a:buClr>
                <a:schemeClr val="tx1">
                  <a:lumMod val="85000"/>
                  <a:lumOff val="15000"/>
                </a:schemeClr>
              </a:buClr>
            </a:pPr>
            <a:r>
              <a:rPr lang="en-US" sz="2200" b="1" dirty="0">
                <a:highlight>
                  <a:srgbClr val="FFFFFF"/>
                </a:highlight>
              </a:rPr>
              <a:t>     -   CPAP.</a:t>
            </a:r>
          </a:p>
          <a:p>
            <a:pPr>
              <a:spcAft>
                <a:spcPts val="600"/>
              </a:spcAft>
              <a:buClr>
                <a:schemeClr val="tx1">
                  <a:lumMod val="85000"/>
                  <a:lumOff val="15000"/>
                </a:schemeClr>
              </a:buClr>
            </a:pPr>
            <a:r>
              <a:rPr lang="en-US" sz="2200" b="1" dirty="0">
                <a:highlight>
                  <a:srgbClr val="FFFFFF"/>
                </a:highlight>
              </a:rPr>
              <a:t>     -   BiPAP-S.</a:t>
            </a:r>
          </a:p>
          <a:p>
            <a:pPr>
              <a:spcAft>
                <a:spcPts val="600"/>
              </a:spcAft>
              <a:buClr>
                <a:srgbClr val="262626"/>
              </a:buClr>
            </a:pPr>
            <a:endParaRPr lang="en-US" sz="2200" b="1" dirty="0">
              <a:solidFill>
                <a:srgbClr val="000000"/>
              </a:solidFill>
              <a:highlight>
                <a:srgbClr val="FFFFFF"/>
              </a:highlight>
              <a:ea typeface="+mn-lt"/>
              <a:cs typeface="+mn-lt"/>
            </a:endParaRPr>
          </a:p>
          <a:p>
            <a:pPr marL="285750" indent="-285750">
              <a:spcAft>
                <a:spcPts val="600"/>
              </a:spcAft>
              <a:buClr>
                <a:srgbClr val="262626"/>
              </a:buClr>
              <a:buFont typeface="Wingdings"/>
              <a:buChar char="Ø"/>
            </a:pPr>
            <a:r>
              <a:rPr lang="en-US" sz="2200" dirty="0">
                <a:solidFill>
                  <a:srgbClr val="232323"/>
                </a:solidFill>
                <a:highlight>
                  <a:srgbClr val="FFFFFF"/>
                </a:highlight>
                <a:ea typeface="+mn-lt"/>
                <a:cs typeface="+mn-lt"/>
              </a:rPr>
              <a:t>There are also more technologically advanced PAP devices designed for specific applications (complicated sleep apnea)</a:t>
            </a:r>
          </a:p>
          <a:p>
            <a:pPr>
              <a:spcAft>
                <a:spcPts val="600"/>
              </a:spcAft>
              <a:buClr>
                <a:srgbClr val="262626"/>
              </a:buClr>
            </a:pPr>
            <a:endParaRPr lang="en-US" sz="2200" dirty="0">
              <a:solidFill>
                <a:srgbClr val="232323"/>
              </a:solidFill>
              <a:highlight>
                <a:srgbClr val="FFFFFF"/>
              </a:highlight>
              <a:ea typeface="+mn-lt"/>
              <a:cs typeface="+mn-lt"/>
            </a:endParaRPr>
          </a:p>
          <a:p>
            <a:pPr>
              <a:buClr>
                <a:srgbClr val="262626"/>
              </a:buClr>
            </a:pPr>
            <a:r>
              <a:rPr lang="en-US" sz="2200" b="1" dirty="0">
                <a:solidFill>
                  <a:srgbClr val="232323"/>
                </a:solidFill>
                <a:highlight>
                  <a:srgbClr val="FFFFFF"/>
                </a:highlight>
                <a:ea typeface="+mn-lt"/>
                <a:cs typeface="+mn-lt"/>
              </a:rPr>
              <a:t>   -  BPAP in spontaneous/timed mode or timed mode (BPAP-S/T and BPAP-T)</a:t>
            </a:r>
            <a:endParaRPr lang="en-US" sz="2200" dirty="0"/>
          </a:p>
          <a:p>
            <a:pPr marL="285750" indent="-285750">
              <a:buClr>
                <a:srgbClr val="262626"/>
              </a:buClr>
              <a:buFont typeface="Wingdings"/>
              <a:buChar char="Ø"/>
            </a:pPr>
            <a:endParaRPr lang="en-US" sz="2200" dirty="0">
              <a:solidFill>
                <a:srgbClr val="232323"/>
              </a:solidFill>
              <a:highlight>
                <a:srgbClr val="FFFFFF"/>
              </a:highlight>
              <a:ea typeface="+mn-lt"/>
              <a:cs typeface="+mn-lt"/>
            </a:endParaRPr>
          </a:p>
          <a:p>
            <a:pPr>
              <a:buClr>
                <a:srgbClr val="262626"/>
              </a:buClr>
            </a:pPr>
            <a:r>
              <a:rPr lang="en-US" sz="2200" b="1" dirty="0">
                <a:solidFill>
                  <a:srgbClr val="232323"/>
                </a:solidFill>
                <a:highlight>
                  <a:srgbClr val="FFFFFF"/>
                </a:highlight>
                <a:ea typeface="+mn-lt"/>
                <a:cs typeface="+mn-lt"/>
              </a:rPr>
              <a:t>  -  Adaptive servo-ventilation (ASV).</a:t>
            </a:r>
            <a:endParaRPr lang="en-US" sz="2200" dirty="0">
              <a:solidFill>
                <a:srgbClr val="232323"/>
              </a:solidFill>
              <a:highlight>
                <a:srgbClr val="FFFFFF"/>
              </a:highlight>
              <a:ea typeface="+mn-lt"/>
              <a:cs typeface="+mn-lt"/>
            </a:endParaRPr>
          </a:p>
          <a:p>
            <a:pPr>
              <a:buClr>
                <a:srgbClr val="262626"/>
              </a:buClr>
            </a:pPr>
            <a:endParaRPr lang="en-US" sz="2200" dirty="0">
              <a:solidFill>
                <a:srgbClr val="232323"/>
              </a:solidFill>
              <a:highlight>
                <a:srgbClr val="FFFFFF"/>
              </a:highlight>
              <a:ea typeface="+mn-lt"/>
              <a:cs typeface="+mn-lt"/>
            </a:endParaRPr>
          </a:p>
          <a:p>
            <a:pPr>
              <a:buClr>
                <a:srgbClr val="262626"/>
              </a:buClr>
            </a:pPr>
            <a:r>
              <a:rPr lang="en-US" sz="2200" b="1" dirty="0">
                <a:solidFill>
                  <a:srgbClr val="232323"/>
                </a:solidFill>
                <a:highlight>
                  <a:srgbClr val="FFFFFF"/>
                </a:highlight>
                <a:ea typeface="+mn-lt"/>
                <a:cs typeface="+mn-lt"/>
              </a:rPr>
              <a:t> -  Volume-assured pressure support (VAPS).</a:t>
            </a:r>
            <a:endParaRPr lang="en-US" sz="2200" dirty="0"/>
          </a:p>
          <a:p>
            <a:pPr marL="285750" indent="-285750">
              <a:spcAft>
                <a:spcPts val="600"/>
              </a:spcAft>
              <a:buClr>
                <a:srgbClr val="262626"/>
              </a:buClr>
              <a:buFont typeface="Wingdings"/>
              <a:buChar char="Ø"/>
            </a:pPr>
            <a:endParaRPr lang="en-US" dirty="0">
              <a:highlight>
                <a:srgbClr val="FFFFFF"/>
              </a:highlight>
            </a:endParaRPr>
          </a:p>
        </p:txBody>
      </p:sp>
    </p:spTree>
    <p:extLst>
      <p:ext uri="{BB962C8B-B14F-4D97-AF65-F5344CB8AC3E}">
        <p14:creationId xmlns:p14="http://schemas.microsoft.com/office/powerpoint/2010/main" val="1581198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28570-41E5-BB46-019D-6B5E9164976A}"/>
              </a:ext>
            </a:extLst>
          </p:cNvPr>
          <p:cNvSpPr txBox="1"/>
          <p:nvPr/>
        </p:nvSpPr>
        <p:spPr>
          <a:xfrm>
            <a:off x="1112753" y="2091901"/>
            <a:ext cx="1012614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353535"/>
                </a:solidFill>
                <a:highlight>
                  <a:srgbClr val="FFFFFF"/>
                </a:highlight>
                <a:latin typeface="Noto Sans"/>
                <a:ea typeface="Noto Sans"/>
                <a:cs typeface="Noto Sans"/>
              </a:rPr>
              <a:t>TITRATION GOALS:</a:t>
            </a:r>
            <a:endParaRPr lang="en-US" sz="2400" dirty="0">
              <a:solidFill>
                <a:srgbClr val="000000"/>
              </a:solidFill>
              <a:latin typeface="Garamond" panose="02020404030301010803"/>
              <a:ea typeface="Noto Sans"/>
              <a:cs typeface="Noto Sans"/>
            </a:endParaRPr>
          </a:p>
          <a:p>
            <a:endParaRPr lang="en-US" sz="2000" dirty="0">
              <a:solidFill>
                <a:srgbClr val="232323"/>
              </a:solidFill>
              <a:highlight>
                <a:srgbClr val="FFFFFF"/>
              </a:highlight>
              <a:latin typeface="Noto Sans"/>
              <a:ea typeface="Noto Sans"/>
              <a:cs typeface="Noto Sans"/>
            </a:endParaRPr>
          </a:p>
          <a:p>
            <a:r>
              <a:rPr lang="en-US" sz="2000" dirty="0">
                <a:solidFill>
                  <a:srgbClr val="232323"/>
                </a:solidFill>
                <a:highlight>
                  <a:srgbClr val="FFFFFF"/>
                </a:highlight>
                <a:latin typeface="Noto Sans"/>
                <a:ea typeface="Noto Sans"/>
                <a:cs typeface="Noto Sans"/>
              </a:rPr>
              <a:t>The goal of any titration is to determine the minimal pressure(s) required to resolve all apneas, hypopneas, snoring, and arousals related to obstructive events, in all stages of sleep and in all sleep positions. </a:t>
            </a:r>
            <a:endParaRPr lang="en-US" sz="2000" dirty="0">
              <a:solidFill>
                <a:srgbClr val="000000"/>
              </a:solidFill>
              <a:latin typeface="Garamond" panose="02020404030301010803"/>
              <a:ea typeface="Noto Sans"/>
              <a:cs typeface="Noto Sans"/>
            </a:endParaRPr>
          </a:p>
          <a:p>
            <a:endParaRPr lang="en-US" dirty="0">
              <a:solidFill>
                <a:srgbClr val="232323"/>
              </a:solidFill>
              <a:highlight>
                <a:srgbClr val="FFFFFF"/>
              </a:highlight>
              <a:latin typeface="Noto Sans"/>
              <a:ea typeface="Noto Sans"/>
              <a:cs typeface="Noto Sans"/>
            </a:endParaRPr>
          </a:p>
          <a:p>
            <a:endParaRPr lang="en-US" dirty="0">
              <a:solidFill>
                <a:srgbClr val="232323"/>
              </a:solidFill>
              <a:highlight>
                <a:srgbClr val="FFFFFF"/>
              </a:highlight>
              <a:latin typeface="Noto Sans"/>
              <a:ea typeface="Noto Sans"/>
              <a:cs typeface="Noto Sans"/>
            </a:endParaRPr>
          </a:p>
        </p:txBody>
      </p:sp>
    </p:spTree>
    <p:extLst>
      <p:ext uri="{BB962C8B-B14F-4D97-AF65-F5344CB8AC3E}">
        <p14:creationId xmlns:p14="http://schemas.microsoft.com/office/powerpoint/2010/main" val="2372375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28570-41E5-BB46-019D-6B5E9164976A}"/>
              </a:ext>
            </a:extLst>
          </p:cNvPr>
          <p:cNvSpPr txBox="1"/>
          <p:nvPr/>
        </p:nvSpPr>
        <p:spPr>
          <a:xfrm>
            <a:off x="1112753" y="2091901"/>
            <a:ext cx="1012614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353535"/>
                </a:solidFill>
                <a:highlight>
                  <a:srgbClr val="FFFFFF"/>
                </a:highlight>
                <a:latin typeface="Noto Sans"/>
                <a:ea typeface="Noto Sans"/>
                <a:cs typeface="Noto Sans"/>
              </a:rPr>
              <a:t>TITRATION GOALS:</a:t>
            </a:r>
            <a:endParaRPr lang="en-US" sz="2400" dirty="0">
              <a:solidFill>
                <a:srgbClr val="000000"/>
              </a:solidFill>
              <a:latin typeface="Garamond" panose="02020404030301010803"/>
              <a:ea typeface="Noto Sans"/>
              <a:cs typeface="Noto Sans"/>
            </a:endParaRPr>
          </a:p>
          <a:p>
            <a:endParaRPr lang="en-US" sz="2000" dirty="0">
              <a:solidFill>
                <a:srgbClr val="232323"/>
              </a:solidFill>
              <a:highlight>
                <a:srgbClr val="FFFFFF"/>
              </a:highlight>
              <a:latin typeface="Noto Sans"/>
              <a:ea typeface="Noto Sans"/>
              <a:cs typeface="Noto Sans"/>
            </a:endParaRPr>
          </a:p>
          <a:p>
            <a:r>
              <a:rPr lang="en-US" sz="2000" dirty="0">
                <a:solidFill>
                  <a:srgbClr val="232323"/>
                </a:solidFill>
                <a:highlight>
                  <a:srgbClr val="FFFFFF"/>
                </a:highlight>
                <a:latin typeface="Noto Sans"/>
                <a:ea typeface="Noto Sans"/>
                <a:cs typeface="Noto Sans"/>
              </a:rPr>
              <a:t>The goal of any titration is to determine the </a:t>
            </a:r>
            <a:r>
              <a:rPr lang="en-US" sz="2000" dirty="0">
                <a:solidFill>
                  <a:srgbClr val="FF0000"/>
                </a:solidFill>
                <a:highlight>
                  <a:srgbClr val="FFFFFF"/>
                </a:highlight>
                <a:latin typeface="Noto Sans"/>
                <a:ea typeface="Noto Sans"/>
                <a:cs typeface="Noto Sans"/>
              </a:rPr>
              <a:t>minimal pressure</a:t>
            </a:r>
            <a:r>
              <a:rPr lang="en-US" sz="2000" dirty="0">
                <a:solidFill>
                  <a:srgbClr val="232323"/>
                </a:solidFill>
                <a:highlight>
                  <a:srgbClr val="FFFFFF"/>
                </a:highlight>
                <a:latin typeface="Noto Sans"/>
                <a:ea typeface="Noto Sans"/>
                <a:cs typeface="Noto Sans"/>
              </a:rPr>
              <a:t>(s) required to resolve all apneas, hypopneas, snoring, and arousals related to obstructive events, in </a:t>
            </a:r>
            <a:r>
              <a:rPr lang="en-US" sz="2000" dirty="0">
                <a:solidFill>
                  <a:srgbClr val="FF0000"/>
                </a:solidFill>
                <a:highlight>
                  <a:srgbClr val="FFFFFF"/>
                </a:highlight>
                <a:latin typeface="Noto Sans"/>
                <a:ea typeface="Noto Sans"/>
                <a:cs typeface="Noto Sans"/>
              </a:rPr>
              <a:t>all stages </a:t>
            </a:r>
            <a:r>
              <a:rPr lang="en-US" sz="2000" dirty="0">
                <a:solidFill>
                  <a:srgbClr val="232323"/>
                </a:solidFill>
                <a:highlight>
                  <a:srgbClr val="FFFFFF"/>
                </a:highlight>
                <a:latin typeface="Noto Sans"/>
                <a:ea typeface="Noto Sans"/>
                <a:cs typeface="Noto Sans"/>
              </a:rPr>
              <a:t>of sleep and in </a:t>
            </a:r>
            <a:r>
              <a:rPr lang="en-US" sz="2000" dirty="0">
                <a:solidFill>
                  <a:srgbClr val="FF0000"/>
                </a:solidFill>
                <a:highlight>
                  <a:srgbClr val="FFFFFF"/>
                </a:highlight>
                <a:latin typeface="Noto Sans"/>
                <a:ea typeface="Noto Sans"/>
                <a:cs typeface="Noto Sans"/>
              </a:rPr>
              <a:t>all sleep positions</a:t>
            </a:r>
            <a:r>
              <a:rPr lang="en-US" sz="2000" dirty="0">
                <a:solidFill>
                  <a:srgbClr val="232323"/>
                </a:solidFill>
                <a:highlight>
                  <a:srgbClr val="FFFFFF"/>
                </a:highlight>
                <a:latin typeface="Noto Sans"/>
                <a:ea typeface="Noto Sans"/>
                <a:cs typeface="Noto Sans"/>
              </a:rPr>
              <a:t>. </a:t>
            </a:r>
            <a:endParaRPr lang="en-US" sz="2000" dirty="0">
              <a:solidFill>
                <a:srgbClr val="000000"/>
              </a:solidFill>
              <a:latin typeface="Garamond" panose="02020404030301010803"/>
              <a:ea typeface="Noto Sans"/>
              <a:cs typeface="Noto Sans"/>
            </a:endParaRPr>
          </a:p>
          <a:p>
            <a:endParaRPr lang="en-US" dirty="0">
              <a:solidFill>
                <a:srgbClr val="232323"/>
              </a:solidFill>
              <a:highlight>
                <a:srgbClr val="FFFFFF"/>
              </a:highlight>
              <a:latin typeface="Noto Sans"/>
              <a:ea typeface="Noto Sans"/>
              <a:cs typeface="Noto Sans"/>
            </a:endParaRPr>
          </a:p>
          <a:p>
            <a:endParaRPr lang="en-US" dirty="0">
              <a:solidFill>
                <a:srgbClr val="232323"/>
              </a:solidFill>
              <a:highlight>
                <a:srgbClr val="FFFFFF"/>
              </a:highlight>
              <a:latin typeface="Noto Sans"/>
              <a:ea typeface="Noto Sans"/>
              <a:cs typeface="Noto Sans"/>
            </a:endParaRPr>
          </a:p>
        </p:txBody>
      </p:sp>
    </p:spTree>
    <p:extLst>
      <p:ext uri="{BB962C8B-B14F-4D97-AF65-F5344CB8AC3E}">
        <p14:creationId xmlns:p14="http://schemas.microsoft.com/office/powerpoint/2010/main" val="1930037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BBB472-7CC8-AF80-138F-F6F865F9B562}"/>
              </a:ext>
            </a:extLst>
          </p:cNvPr>
          <p:cNvSpPr txBox="1"/>
          <p:nvPr/>
        </p:nvSpPr>
        <p:spPr>
          <a:xfrm>
            <a:off x="830580" y="737592"/>
            <a:ext cx="10751820" cy="56630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232323"/>
                </a:solidFill>
                <a:highlight>
                  <a:srgbClr val="FFFFFF"/>
                </a:highlight>
                <a:ea typeface="+mn-lt"/>
                <a:cs typeface="+mn-lt"/>
              </a:rPr>
              <a:t>PAP Titration Task Force and the AASM Board of Directors recommendations for in Lab PAP titration. </a:t>
            </a:r>
          </a:p>
          <a:p>
            <a:r>
              <a:rPr lang="en-US" sz="2000" dirty="0">
                <a:solidFill>
                  <a:srgbClr val="232323"/>
                </a:solidFill>
                <a:highlight>
                  <a:srgbClr val="FFFFFF"/>
                </a:highlight>
                <a:ea typeface="+mn-lt"/>
                <a:cs typeface="+mn-lt"/>
              </a:rPr>
              <a:t>                              </a:t>
            </a:r>
            <a:r>
              <a:rPr lang="en-US" sz="1600" dirty="0">
                <a:solidFill>
                  <a:srgbClr val="232323"/>
                </a:solidFill>
                <a:highlight>
                  <a:srgbClr val="FFFFFF"/>
                </a:highlight>
                <a:ea typeface="+mn-lt"/>
                <a:cs typeface="+mn-lt"/>
              </a:rPr>
              <a:t>(restricted to adult (≥12 years) and pediatric (&lt;12 years)</a:t>
            </a:r>
            <a:endParaRPr lang="en-US" sz="2000" dirty="0">
              <a:solidFill>
                <a:srgbClr val="232323"/>
              </a:solidFill>
              <a:highlight>
                <a:srgbClr val="FFFFFF"/>
              </a:highlight>
              <a:ea typeface="+mn-lt"/>
              <a:cs typeface="+mn-lt"/>
            </a:endParaRPr>
          </a:p>
          <a:p>
            <a:endParaRPr lang="en-US" sz="2000" dirty="0">
              <a:ea typeface="+mn-lt"/>
              <a:cs typeface="+mn-lt"/>
            </a:endParaRPr>
          </a:p>
          <a:p>
            <a:pPr marL="285750" indent="-285750">
              <a:buFont typeface="Wingdings"/>
              <a:buChar char="Ø"/>
            </a:pPr>
            <a:r>
              <a:rPr lang="en-US" sz="2000" dirty="0">
                <a:ea typeface="+mn-lt"/>
                <a:cs typeface="+mn-lt"/>
              </a:rPr>
              <a:t>The recommended minimum starting CPAP should be 4 cm H2 O for pediatric and adult patients (Consensus).</a:t>
            </a:r>
          </a:p>
          <a:p>
            <a:pPr marL="285750" indent="-285750">
              <a:buFont typeface="Wingdings"/>
              <a:buChar char="Ø"/>
            </a:pPr>
            <a:endParaRPr lang="en-US" sz="2000" dirty="0">
              <a:ea typeface="+mn-lt"/>
              <a:cs typeface="+mn-lt"/>
            </a:endParaRPr>
          </a:p>
          <a:p>
            <a:endParaRPr lang="en-US" sz="2000" dirty="0"/>
          </a:p>
          <a:p>
            <a:pPr marL="285750" indent="-285750">
              <a:buFont typeface="Wingdings"/>
              <a:buChar char="Ø"/>
            </a:pPr>
            <a:r>
              <a:rPr lang="en-US" sz="2000" dirty="0">
                <a:ea typeface="+mn-lt"/>
                <a:cs typeface="+mn-lt"/>
              </a:rPr>
              <a:t>CPAP should be increased until the following obstructive respiratory events are eliminated (no specific order) : apneas, hypopneas, RERAs, and snoring or the recommended maximum CPAP is reached (Consensus).</a:t>
            </a:r>
          </a:p>
          <a:p>
            <a:pPr marL="285750" indent="-285750">
              <a:buFont typeface="Wingdings"/>
              <a:buChar char="Ø"/>
            </a:pPr>
            <a:endParaRPr lang="en-US" sz="2000" dirty="0">
              <a:ea typeface="+mn-lt"/>
              <a:cs typeface="+mn-lt"/>
            </a:endParaRPr>
          </a:p>
          <a:p>
            <a:endParaRPr lang="en-US" sz="2000" dirty="0">
              <a:ea typeface="+mn-lt"/>
              <a:cs typeface="+mn-lt"/>
            </a:endParaRPr>
          </a:p>
          <a:p>
            <a:pPr marL="285750" indent="-285750">
              <a:buFont typeface="Wingdings"/>
              <a:buChar char="Ø"/>
            </a:pPr>
            <a:r>
              <a:rPr lang="en-US" sz="2000" dirty="0">
                <a:ea typeface="+mn-lt"/>
                <a:cs typeface="+mn-lt"/>
              </a:rPr>
              <a:t>The recommended maximum CPAP should be 15 cm H2 O for patients &lt;12 years and 20 cm H2 O for patients ≥12 years (Consensus)</a:t>
            </a:r>
          </a:p>
          <a:p>
            <a:endParaRPr lang="en-US" dirty="0">
              <a:ea typeface="+mn-lt"/>
              <a:cs typeface="+mn-lt"/>
            </a:endParaRPr>
          </a:p>
          <a:p>
            <a:endParaRPr lang="en-US" dirty="0"/>
          </a:p>
          <a:p>
            <a:endParaRPr lang="en-US" dirty="0"/>
          </a:p>
        </p:txBody>
      </p:sp>
    </p:spTree>
    <p:extLst>
      <p:ext uri="{BB962C8B-B14F-4D97-AF65-F5344CB8AC3E}">
        <p14:creationId xmlns:p14="http://schemas.microsoft.com/office/powerpoint/2010/main" val="1343713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BBB472-7CC8-AF80-138F-F6F865F9B562}"/>
              </a:ext>
            </a:extLst>
          </p:cNvPr>
          <p:cNvSpPr txBox="1"/>
          <p:nvPr/>
        </p:nvSpPr>
        <p:spPr>
          <a:xfrm>
            <a:off x="911225" y="626745"/>
            <a:ext cx="10369550"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endParaRPr lang="en-US" dirty="0">
              <a:solidFill>
                <a:srgbClr val="232323"/>
              </a:solidFill>
              <a:highlight>
                <a:srgbClr val="FFFFFF"/>
              </a:highlight>
              <a:ea typeface="+mn-lt"/>
              <a:cs typeface="+mn-lt"/>
            </a:endParaRPr>
          </a:p>
          <a:p>
            <a:pPr marL="285750" indent="-285750">
              <a:buFont typeface="Wingdings"/>
              <a:buChar char="Ø"/>
            </a:pPr>
            <a:r>
              <a:rPr lang="en-US" dirty="0">
                <a:solidFill>
                  <a:srgbClr val="232323"/>
                </a:solidFill>
                <a:highlight>
                  <a:srgbClr val="FFFFFF"/>
                </a:highlight>
                <a:ea typeface="+mn-lt"/>
                <a:cs typeface="+mn-lt"/>
              </a:rPr>
              <a:t> CPAP should be increased by at least 1 cm H2O with an interval no shorter than 5 min, with the goal of eliminating obstructive respiratory events (Consensus).</a:t>
            </a:r>
            <a:endParaRPr lang="en-US" dirty="0">
              <a:solidFill>
                <a:srgbClr val="000000"/>
              </a:solidFill>
              <a:ea typeface="+mn-lt"/>
              <a:cs typeface="+mn-lt"/>
            </a:endParaRPr>
          </a:p>
          <a:p>
            <a:pPr marL="285750" indent="-285750">
              <a:buFont typeface="Wingdings"/>
              <a:buChar char="Ø"/>
            </a:pPr>
            <a:endParaRPr lang="en-US" dirty="0">
              <a:solidFill>
                <a:srgbClr val="232323"/>
              </a:solidFill>
              <a:highlight>
                <a:srgbClr val="FFFFFF"/>
              </a:highlight>
              <a:ea typeface="+mn-lt"/>
              <a:cs typeface="+mn-lt"/>
            </a:endParaRPr>
          </a:p>
          <a:p>
            <a:endParaRPr lang="en-US" dirty="0">
              <a:solidFill>
                <a:srgbClr val="000000"/>
              </a:solidFill>
              <a:ea typeface="+mn-lt"/>
              <a:cs typeface="+mn-lt"/>
            </a:endParaRPr>
          </a:p>
          <a:p>
            <a:pPr marL="285750" indent="-285750">
              <a:buFont typeface="Wingdings"/>
              <a:buChar char="Ø"/>
            </a:pPr>
            <a:r>
              <a:rPr lang="en-US" dirty="0">
                <a:solidFill>
                  <a:srgbClr val="000000"/>
                </a:solidFill>
                <a:ea typeface="+mn-lt"/>
                <a:cs typeface="+mn-lt"/>
              </a:rPr>
              <a:t>CPAP should be increased if at least 1 obstructive apnea is observed for patients &lt;12 years or if at least 2 obstructive apneas are observed for patients ≥12 years (Consensus).</a:t>
            </a:r>
            <a:endParaRPr lang="en-US" dirty="0">
              <a:ea typeface="+mn-lt"/>
              <a:cs typeface="+mn-lt"/>
            </a:endParaRPr>
          </a:p>
          <a:p>
            <a:pPr marL="285750" indent="-285750">
              <a:buFont typeface="Wingdings"/>
              <a:buChar char="Ø"/>
            </a:pPr>
            <a:endParaRPr lang="en-US" dirty="0">
              <a:solidFill>
                <a:srgbClr val="000000"/>
              </a:solidFill>
              <a:ea typeface="+mn-lt"/>
              <a:cs typeface="+mn-lt"/>
            </a:endParaRPr>
          </a:p>
          <a:p>
            <a:pPr marL="285750" indent="-285750">
              <a:buFont typeface="Wingdings"/>
              <a:buChar char="Ø"/>
            </a:pPr>
            <a:endParaRPr lang="en-US" dirty="0">
              <a:solidFill>
                <a:srgbClr val="000000"/>
              </a:solidFill>
              <a:ea typeface="+mn-lt"/>
              <a:cs typeface="+mn-lt"/>
            </a:endParaRPr>
          </a:p>
          <a:p>
            <a:pPr marL="285750" indent="-285750">
              <a:buFont typeface="Wingdings"/>
              <a:buChar char="Ø"/>
            </a:pPr>
            <a:r>
              <a:rPr lang="en-US" dirty="0">
                <a:solidFill>
                  <a:srgbClr val="000000"/>
                </a:solidFill>
                <a:ea typeface="+mn-lt"/>
                <a:cs typeface="+mn-lt"/>
              </a:rPr>
              <a:t>CPAP should be increased  if at least 1 hypopnea is observed for patients &lt;12 years or if at least 3 hypopneas are observed for patients ≥12 years (Consensus).</a:t>
            </a:r>
          </a:p>
          <a:p>
            <a:pPr marL="285750" indent="-285750">
              <a:buFont typeface="Wingdings"/>
              <a:buChar char="Ø"/>
            </a:pPr>
            <a:endParaRPr lang="en-US" dirty="0">
              <a:solidFill>
                <a:srgbClr val="000000"/>
              </a:solidFill>
              <a:ea typeface="+mn-lt"/>
              <a:cs typeface="+mn-lt"/>
            </a:endParaRPr>
          </a:p>
          <a:p>
            <a:pPr marL="285750" indent="-285750">
              <a:buFont typeface="Wingdings"/>
              <a:buChar char="Ø"/>
            </a:pPr>
            <a:r>
              <a:rPr lang="en-US" dirty="0">
                <a:solidFill>
                  <a:srgbClr val="000000"/>
                </a:solidFill>
                <a:ea typeface="+mn-lt"/>
                <a:cs typeface="+mn-lt"/>
              </a:rPr>
              <a:t>CPAP should be increased  if at least 3 RERAs are observed for patients &lt;12 years or if at least 5 RERAs are observed for patients ≥12 years (Consensus).</a:t>
            </a:r>
            <a:endParaRPr lang="en-US" dirty="0">
              <a:solidFill>
                <a:srgbClr val="000000"/>
              </a:solidFill>
            </a:endParaRPr>
          </a:p>
          <a:p>
            <a:pPr marL="285750" indent="-285750">
              <a:buFont typeface="Wingdings"/>
              <a:buChar char="Ø"/>
            </a:pPr>
            <a:endParaRPr lang="en-US" dirty="0">
              <a:ea typeface="+mn-lt"/>
              <a:cs typeface="+mn-lt"/>
            </a:endParaRPr>
          </a:p>
          <a:p>
            <a:pPr marL="285750" indent="-285750">
              <a:buFont typeface="Wingdings"/>
              <a:buChar char="Ø"/>
            </a:pPr>
            <a:endParaRPr lang="en-US" dirty="0">
              <a:ea typeface="+mn-lt"/>
              <a:cs typeface="+mn-lt"/>
            </a:endParaRPr>
          </a:p>
          <a:p>
            <a:pPr marL="285750" indent="-285750">
              <a:buFont typeface="Wingdings"/>
              <a:buChar char="Ø"/>
            </a:pPr>
            <a:r>
              <a:rPr lang="en-US" dirty="0">
                <a:ea typeface="+mn-lt"/>
                <a:cs typeface="+mn-lt"/>
              </a:rPr>
              <a:t>CPAP may be increased  if at least 1 min of loud or unambiguous snoring is observed for patients &lt;12 years or if at least 3 min of loud or unambiguous snoring are observed for patients ≥12 years (Consensus).</a:t>
            </a:r>
          </a:p>
          <a:p>
            <a:endParaRPr lang="en-US" dirty="0"/>
          </a:p>
          <a:p>
            <a:endParaRPr lang="en-US" dirty="0"/>
          </a:p>
          <a:p>
            <a:endParaRPr lang="en-US" dirty="0"/>
          </a:p>
        </p:txBody>
      </p:sp>
    </p:spTree>
    <p:extLst>
      <p:ext uri="{BB962C8B-B14F-4D97-AF65-F5344CB8AC3E}">
        <p14:creationId xmlns:p14="http://schemas.microsoft.com/office/powerpoint/2010/main" val="35024163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128D9D-8887-4AE7-BD39-EBCD268E911A}">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5A163FB7-958F-4794-B3EE-EC8933868F09}">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F76BC85-9361-4044-951E-1D698143E543}">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TM33713516</Template>
  <TotalTime>32886</TotalTime>
  <Words>3607</Words>
  <Application>Microsoft Office PowerPoint</Application>
  <PresentationFormat>Widescreen</PresentationFormat>
  <Paragraphs>345</Paragraphs>
  <Slides>49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Garamond</vt:lpstr>
      <vt:lpstr>Noto Sans</vt:lpstr>
      <vt:lpstr>Segoe UI</vt:lpstr>
      <vt:lpstr>Times New Roman</vt:lpstr>
      <vt:lpstr>Wingdings</vt:lpstr>
      <vt:lpstr>Organic</vt:lpstr>
      <vt:lpstr>PAP  titration in the sleep center  basics and challenges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
  <cp:lastModifiedBy>Sue Hoefs</cp:lastModifiedBy>
  <cp:revision>10</cp:revision>
  <dcterms:created xsi:type="dcterms:W3CDTF">2024-02-25T19:04:51Z</dcterms:created>
  <dcterms:modified xsi:type="dcterms:W3CDTF">2024-05-10T14:08:27Z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