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324" r:id="rId4"/>
    <p:sldId id="257" r:id="rId5"/>
    <p:sldId id="258" r:id="rId6"/>
    <p:sldId id="322" r:id="rId7"/>
    <p:sldId id="269" r:id="rId8"/>
    <p:sldId id="271" r:id="rId9"/>
    <p:sldId id="273" r:id="rId10"/>
    <p:sldId id="280" r:id="rId11"/>
    <p:sldId id="274" r:id="rId12"/>
    <p:sldId id="279" r:id="rId13"/>
    <p:sldId id="282" r:id="rId14"/>
    <p:sldId id="262" r:id="rId15"/>
    <p:sldId id="272" r:id="rId16"/>
    <p:sldId id="275" r:id="rId17"/>
    <p:sldId id="264" r:id="rId18"/>
    <p:sldId id="265" r:id="rId19"/>
    <p:sldId id="323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82CB2-9D31-42F5-A88C-E4D716AB345A}" v="3" dt="2024-05-10T17:12:4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52" autoAdjust="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Hoefs" userId="f358853b-baf7-49ee-8a4c-2fd1fe37fd21" providerId="ADAL" clId="{19D82CB2-9D31-42F5-A88C-E4D716AB345A}"/>
    <pc:docChg chg="custSel addSld delSld modSld">
      <pc:chgData name="Sue Hoefs" userId="f358853b-baf7-49ee-8a4c-2fd1fe37fd21" providerId="ADAL" clId="{19D82CB2-9D31-42F5-A88C-E4D716AB345A}" dt="2024-05-10T17:12:43.233" v="212"/>
      <pc:docMkLst>
        <pc:docMk/>
      </pc:docMkLst>
      <pc:sldChg chg="modSp mod">
        <pc:chgData name="Sue Hoefs" userId="f358853b-baf7-49ee-8a4c-2fd1fe37fd21" providerId="ADAL" clId="{19D82CB2-9D31-42F5-A88C-E4D716AB345A}" dt="2024-05-10T17:10:30.880" v="210" actId="20577"/>
        <pc:sldMkLst>
          <pc:docMk/>
          <pc:sldMk cId="4145047655" sldId="256"/>
        </pc:sldMkLst>
        <pc:spChg chg="mod">
          <ac:chgData name="Sue Hoefs" userId="f358853b-baf7-49ee-8a4c-2fd1fe37fd21" providerId="ADAL" clId="{19D82CB2-9D31-42F5-A88C-E4D716AB345A}" dt="2024-05-10T17:10:30.880" v="210" actId="20577"/>
          <ac:spMkLst>
            <pc:docMk/>
            <pc:sldMk cId="4145047655" sldId="256"/>
            <ac:spMk id="3" creationId="{98D978B8-5260-F28E-1BDA-6F8F5782A1D2}"/>
          </ac:spMkLst>
        </pc:spChg>
      </pc:sldChg>
      <pc:sldChg chg="modSp mod">
        <pc:chgData name="Sue Hoefs" userId="f358853b-baf7-49ee-8a4c-2fd1fe37fd21" providerId="ADAL" clId="{19D82CB2-9D31-42F5-A88C-E4D716AB345A}" dt="2024-05-10T01:12:19.214" v="84" actId="20577"/>
        <pc:sldMkLst>
          <pc:docMk/>
          <pc:sldMk cId="2531316176" sldId="258"/>
        </pc:sldMkLst>
        <pc:spChg chg="mod">
          <ac:chgData name="Sue Hoefs" userId="f358853b-baf7-49ee-8a4c-2fd1fe37fd21" providerId="ADAL" clId="{19D82CB2-9D31-42F5-A88C-E4D716AB345A}" dt="2024-05-10T01:12:19.214" v="84" actId="20577"/>
          <ac:spMkLst>
            <pc:docMk/>
            <pc:sldMk cId="2531316176" sldId="258"/>
            <ac:spMk id="3" creationId="{CF585136-6620-001F-F65F-B23709974944}"/>
          </ac:spMkLst>
        </pc:spChg>
      </pc:sldChg>
      <pc:sldChg chg="modSp mod">
        <pc:chgData name="Sue Hoefs" userId="f358853b-baf7-49ee-8a4c-2fd1fe37fd21" providerId="ADAL" clId="{19D82CB2-9D31-42F5-A88C-E4D716AB345A}" dt="2024-05-10T01:17:15.251" v="143" actId="20577"/>
        <pc:sldMkLst>
          <pc:docMk/>
          <pc:sldMk cId="3590578198" sldId="265"/>
        </pc:sldMkLst>
        <pc:spChg chg="mod">
          <ac:chgData name="Sue Hoefs" userId="f358853b-baf7-49ee-8a4c-2fd1fe37fd21" providerId="ADAL" clId="{19D82CB2-9D31-42F5-A88C-E4D716AB345A}" dt="2024-05-10T01:17:15.251" v="143" actId="20577"/>
          <ac:spMkLst>
            <pc:docMk/>
            <pc:sldMk cId="3590578198" sldId="265"/>
            <ac:spMk id="3" creationId="{5F13188C-A818-7FAB-2CC0-4E451F038E44}"/>
          </ac:spMkLst>
        </pc:spChg>
      </pc:sldChg>
      <pc:sldChg chg="addSp delSp modSp new mod modAnim">
        <pc:chgData name="Sue Hoefs" userId="f358853b-baf7-49ee-8a4c-2fd1fe37fd21" providerId="ADAL" clId="{19D82CB2-9D31-42F5-A88C-E4D716AB345A}" dt="2024-05-10T01:13:07.049" v="91" actId="1036"/>
        <pc:sldMkLst>
          <pc:docMk/>
          <pc:sldMk cId="302715271" sldId="322"/>
        </pc:sldMkLst>
        <pc:spChg chg="del">
          <ac:chgData name="Sue Hoefs" userId="f358853b-baf7-49ee-8a4c-2fd1fe37fd21" providerId="ADAL" clId="{19D82CB2-9D31-42F5-A88C-E4D716AB345A}" dt="2024-05-10T01:12:43.554" v="85" actId="478"/>
          <ac:spMkLst>
            <pc:docMk/>
            <pc:sldMk cId="302715271" sldId="322"/>
            <ac:spMk id="2" creationId="{D4690A52-4BD3-A6FD-DEB1-6DE4EBECC815}"/>
          </ac:spMkLst>
        </pc:spChg>
        <pc:spChg chg="del">
          <ac:chgData name="Sue Hoefs" userId="f358853b-baf7-49ee-8a4c-2fd1fe37fd21" providerId="ADAL" clId="{19D82CB2-9D31-42F5-A88C-E4D716AB345A}" dt="2024-05-10T01:11:06.340" v="1"/>
          <ac:spMkLst>
            <pc:docMk/>
            <pc:sldMk cId="302715271" sldId="322"/>
            <ac:spMk id="3" creationId="{D452555F-0B8A-0AC0-05C0-2B1431B101F5}"/>
          </ac:spMkLst>
        </pc:spChg>
        <pc:picChg chg="add mod">
          <ac:chgData name="Sue Hoefs" userId="f358853b-baf7-49ee-8a4c-2fd1fe37fd21" providerId="ADAL" clId="{19D82CB2-9D31-42F5-A88C-E4D716AB345A}" dt="2024-05-10T01:13:07.049" v="91" actId="1036"/>
          <ac:picMkLst>
            <pc:docMk/>
            <pc:sldMk cId="302715271" sldId="322"/>
            <ac:picMk id="4" creationId="{9191633D-ECA5-2BE8-912A-471B4211782B}"/>
          </ac:picMkLst>
        </pc:picChg>
      </pc:sldChg>
      <pc:sldChg chg="addSp delSp modSp new mod modAnim">
        <pc:chgData name="Sue Hoefs" userId="f358853b-baf7-49ee-8a4c-2fd1fe37fd21" providerId="ADAL" clId="{19D82CB2-9D31-42F5-A88C-E4D716AB345A}" dt="2024-05-10T01:16:00" v="104" actId="1076"/>
        <pc:sldMkLst>
          <pc:docMk/>
          <pc:sldMk cId="167980646" sldId="323"/>
        </pc:sldMkLst>
        <pc:spChg chg="del">
          <ac:chgData name="Sue Hoefs" userId="f358853b-baf7-49ee-8a4c-2fd1fe37fd21" providerId="ADAL" clId="{19D82CB2-9D31-42F5-A88C-E4D716AB345A}" dt="2024-05-10T01:15:48.488" v="100" actId="478"/>
          <ac:spMkLst>
            <pc:docMk/>
            <pc:sldMk cId="167980646" sldId="323"/>
            <ac:spMk id="2" creationId="{2A0FBC18-CA10-EF6B-2B9B-B443B603B833}"/>
          </ac:spMkLst>
        </pc:spChg>
        <pc:spChg chg="del">
          <ac:chgData name="Sue Hoefs" userId="f358853b-baf7-49ee-8a4c-2fd1fe37fd21" providerId="ADAL" clId="{19D82CB2-9D31-42F5-A88C-E4D716AB345A}" dt="2024-05-10T01:15:44.962" v="99"/>
          <ac:spMkLst>
            <pc:docMk/>
            <pc:sldMk cId="167980646" sldId="323"/>
            <ac:spMk id="3" creationId="{55E319AE-CF55-1171-61FF-37A8EFE3E333}"/>
          </ac:spMkLst>
        </pc:spChg>
        <pc:spChg chg="del">
          <ac:chgData name="Sue Hoefs" userId="f358853b-baf7-49ee-8a4c-2fd1fe37fd21" providerId="ADAL" clId="{19D82CB2-9D31-42F5-A88C-E4D716AB345A}" dt="2024-05-10T01:15:53.862" v="101" actId="478"/>
          <ac:spMkLst>
            <pc:docMk/>
            <pc:sldMk cId="167980646" sldId="323"/>
            <ac:spMk id="4" creationId="{07EA97B4-9823-8193-EDBC-05EC4534D091}"/>
          </ac:spMkLst>
        </pc:spChg>
        <pc:picChg chg="add mod">
          <ac:chgData name="Sue Hoefs" userId="f358853b-baf7-49ee-8a4c-2fd1fe37fd21" providerId="ADAL" clId="{19D82CB2-9D31-42F5-A88C-E4D716AB345A}" dt="2024-05-10T01:16:00" v="104" actId="1076"/>
          <ac:picMkLst>
            <pc:docMk/>
            <pc:sldMk cId="167980646" sldId="323"/>
            <ac:picMk id="5" creationId="{98BE8272-55ED-4E17-00FF-4A50214A84C9}"/>
          </ac:picMkLst>
        </pc:picChg>
      </pc:sldChg>
      <pc:sldChg chg="new del">
        <pc:chgData name="Sue Hoefs" userId="f358853b-baf7-49ee-8a4c-2fd1fe37fd21" providerId="ADAL" clId="{19D82CB2-9D31-42F5-A88C-E4D716AB345A}" dt="2024-05-10T01:15:07.290" v="97" actId="47"/>
        <pc:sldMkLst>
          <pc:docMk/>
          <pc:sldMk cId="782506849" sldId="323"/>
        </pc:sldMkLst>
      </pc:sldChg>
      <pc:sldChg chg="new del">
        <pc:chgData name="Sue Hoefs" userId="f358853b-baf7-49ee-8a4c-2fd1fe37fd21" providerId="ADAL" clId="{19D82CB2-9D31-42F5-A88C-E4D716AB345A}" dt="2024-05-10T01:14:28.768" v="93" actId="2696"/>
        <pc:sldMkLst>
          <pc:docMk/>
          <pc:sldMk cId="2946364771" sldId="323"/>
        </pc:sldMkLst>
      </pc:sldChg>
      <pc:sldChg chg="addSp delSp modSp new modAnim">
        <pc:chgData name="Sue Hoefs" userId="f358853b-baf7-49ee-8a4c-2fd1fe37fd21" providerId="ADAL" clId="{19D82CB2-9D31-42F5-A88C-E4D716AB345A}" dt="2024-05-10T17:12:43.233" v="212"/>
        <pc:sldMkLst>
          <pc:docMk/>
          <pc:sldMk cId="173133663" sldId="324"/>
        </pc:sldMkLst>
        <pc:spChg chg="del">
          <ac:chgData name="Sue Hoefs" userId="f358853b-baf7-49ee-8a4c-2fd1fe37fd21" providerId="ADAL" clId="{19D82CB2-9D31-42F5-A88C-E4D716AB345A}" dt="2024-05-10T17:12:43.233" v="212"/>
          <ac:spMkLst>
            <pc:docMk/>
            <pc:sldMk cId="173133663" sldId="324"/>
            <ac:spMk id="3" creationId="{3D5A500A-7859-E56F-B440-302CD846430D}"/>
          </ac:spMkLst>
        </pc:spChg>
        <pc:picChg chg="add mod">
          <ac:chgData name="Sue Hoefs" userId="f358853b-baf7-49ee-8a4c-2fd1fe37fd21" providerId="ADAL" clId="{19D82CB2-9D31-42F5-A88C-E4D716AB345A}" dt="2024-05-10T17:12:43.233" v="212"/>
          <ac:picMkLst>
            <pc:docMk/>
            <pc:sldMk cId="173133663" sldId="324"/>
            <ac:picMk id="4" creationId="{0494EB49-A83F-5999-56D6-481E74B464FB}"/>
          </ac:picMkLst>
        </pc:picChg>
      </pc:sldChg>
      <pc:sldChg chg="new del">
        <pc:chgData name="Sue Hoefs" userId="f358853b-baf7-49ee-8a4c-2fd1fe37fd21" providerId="ADAL" clId="{19D82CB2-9D31-42F5-A88C-E4D716AB345A}" dt="2024-05-10T01:15:06.140" v="96" actId="47"/>
        <pc:sldMkLst>
          <pc:docMk/>
          <pc:sldMk cId="2129972970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51C6A-B233-4F05-B566-5928F137A32D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1C07-0324-42C1-876B-DA848A9A1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2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71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7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0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5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36600"/>
            <a:ext cx="6542087" cy="367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F30C-40C4-497B-AD56-781C9C68DD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3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6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98FC5-4F85-4509-BF41-2ADA79F916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1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1C07-0324-42C1-876B-DA848A9A16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4E51-9D91-250E-919F-16C599884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05304-7A76-BF53-4F62-F6F5D98C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2B9D-915F-4790-C002-D814068A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5C71-801A-DE57-C870-4F5A8CE3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63D7-2E50-CA85-AB6B-11DB94EB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7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ABE4-8345-411B-D4DC-6A28A9FB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825B0-5B5B-3488-05E7-064D13AB4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07A6-A9ED-20B6-7C2D-A35AB62C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03EB-C19A-9226-7D1A-466E951E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8DEA-968E-5B62-086A-79726C2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8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396DB-5BA8-72C5-295E-F80D10DA7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ED97B-A84C-5709-0F70-0B4D1B44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E53E-2A06-B42D-5639-B3668EE3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E342A-815E-C69A-8EAC-1765768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2436F-C44A-900C-D8E9-D4198310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2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E1EA-7C63-4F0F-BAA3-20A042F19813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E0403-B56D-4C37-99D5-EA5970E03D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CB91-1835-6A5A-5E5D-9527C547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DC0A-D4D1-8205-A590-EF3A4B26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F642-FB3F-064F-FBAD-4E610542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D66CE-16A9-B1CA-885D-A8312169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83BE-77E5-CD15-6B77-10F66D87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6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C523-D671-6B45-D9F0-016F0E66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89BAB-EE0E-5B07-9FC3-93C77A86C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88B7-9F3A-14FB-98E7-47892BBA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0CD7-8ACF-A615-AFF2-C2600C62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61936-537F-174D-6CC9-028EDA38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14B9-D864-9EA8-EE42-7E7D6325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A157-4061-A921-3C81-66C52ABFC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CD4B2-E249-85B8-7803-909B2086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DC92F-27A8-D01C-905B-B5B52D1C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690D-6157-A2AD-1623-CD8B2F1C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EF0B8-32F8-B9CD-038D-7A087382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5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9136-A46F-3FBD-DAB7-2119C393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C9A9-7ABF-9269-D1FA-B021F4D8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EB24E-0995-E841-253B-612D57A4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8D789-CDA2-475C-5B16-337CD82A8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9766C-8DE7-78C9-6780-1163F2A33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C2DDF-3354-187A-F609-EBBEF17B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66A1E-1A93-5D7C-C5B2-ACDB85A4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C37BF-0AB0-3F43-2C71-3EBD64E3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2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A010D-2CC9-1437-B33B-70FAF4F4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4E587-1FDA-6BFA-81B9-002A47C0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3CAAD-E02F-EE26-5BFE-4AA06DA3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9E5C8-8BBE-C7C5-B5E6-685C16F6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1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537CF-C857-5C5F-767C-C9EB6E16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A0AB4-F633-90AC-4E0A-79E93834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7282A-CEDE-9D7B-9CE0-95E53AF4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5E42-C728-EBF3-E0A6-9B04395C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CFE4-C8C5-DDBE-30F7-09FAC13EA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34631-BD58-4867-E589-878CBBE31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47820-DFA0-BD13-7C81-1A55052D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D7FCB-0121-D9D0-C2A9-A367167B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C409B-020B-B5BD-BC0F-31283C56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C1C-FA68-4449-8B8F-1B90707B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A0C9B-BD21-CB83-3B24-4F00F030C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09F73-B17C-D0E5-C99B-8C3A78E4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82548-EB70-498F-956D-B2B32AB6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F894-F177-6C03-E6BD-8B788ADD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FC8ED-71E2-833D-2294-CDDBB28B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8CDCF-ED19-2D21-11FB-379E2F83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DC5BA-1CEB-5AB4-E156-DDC7974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784D-0BD1-0643-0886-F4A38CA90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240D-F9F8-4D0C-95BA-308DC9F021F1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C749-9E7F-4DF8-0B7B-6ABDDB98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46B5-615A-799D-BE58-96B9EEDDF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4882-62C3-490E-93C5-DD4D1B796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4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E1EA-7C63-4F0F-BAA3-20A042F19813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0403-B56D-4C37-99D5-EA5970E03D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loomis@restorativesleep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7I6g1I7Zao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OWSn6lhn1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sNgZ47o2I4?list=PLffBXI4nwQ4gdfX3L2nIoziobaRdwCWS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918E-167C-35DD-D2DD-1A8F8DE7C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Motivational Interviewing: Conversations that Facilitate Adherence to Sleep Apnea Treatment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978B8-5260-F28E-1BDA-6F8F5782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Catherine C. Loomis, PhD, CBSM, DBSM</a:t>
            </a:r>
          </a:p>
          <a:p>
            <a:r>
              <a:rPr lang="en-US" dirty="0"/>
              <a:t>Restorative Sleep, LLC</a:t>
            </a:r>
          </a:p>
          <a:p>
            <a:r>
              <a:rPr lang="en-US" dirty="0">
                <a:hlinkClick r:id="rId3"/>
              </a:rPr>
              <a:t>drloomis@restorativesleep.net</a:t>
            </a:r>
            <a:endParaRPr lang="en-US" dirty="0"/>
          </a:p>
          <a:p>
            <a:r>
              <a:rPr lang="en-US" dirty="0"/>
              <a:t>414-698-2654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4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D4B5-C382-E78E-6A16-B3A38AED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D02A-F01E-6217-6C09-D3351B7C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Open vs closed ended questions:</a:t>
            </a:r>
          </a:p>
          <a:p>
            <a:r>
              <a:rPr lang="en-US" dirty="0"/>
              <a:t>“How are you doing with the CPAP?  Are you using it regularly?”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“How can I be most helpful to you today?”</a:t>
            </a:r>
          </a:p>
          <a:p>
            <a:r>
              <a:rPr lang="en-US" dirty="0"/>
              <a:t>“Tell me more about…”</a:t>
            </a:r>
          </a:p>
          <a:p>
            <a:r>
              <a:rPr lang="en-US" dirty="0"/>
              <a:t>“You have had your CPAP for a month, what would it be most helpful to talk about today?”</a:t>
            </a:r>
          </a:p>
          <a:p>
            <a:r>
              <a:rPr lang="en-US" dirty="0"/>
              <a:t>“Why might you want to use CPAP?”</a:t>
            </a:r>
          </a:p>
          <a:p>
            <a:r>
              <a:rPr lang="en-US" dirty="0"/>
              <a:t>“If you did decide to make this change, how would you do it?”</a:t>
            </a:r>
          </a:p>
          <a:p>
            <a:r>
              <a:rPr lang="en-US" dirty="0"/>
              <a:t>“How important is it to you to make this change?”</a:t>
            </a:r>
          </a:p>
        </p:txBody>
      </p:sp>
    </p:spTree>
    <p:extLst>
      <p:ext uri="{BB962C8B-B14F-4D97-AF65-F5344CB8AC3E}">
        <p14:creationId xmlns:p14="http://schemas.microsoft.com/office/powerpoint/2010/main" val="93173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D4B5-C382-E78E-6A16-B3A38AED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Pros and Cons (Decisional Balance)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D02A-F01E-6217-6C09-D3351B7C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What do you like about your smoking?</a:t>
            </a:r>
          </a:p>
          <a:p>
            <a:r>
              <a:rPr lang="en-US" dirty="0"/>
              <a:t>What do not like about your drinking?</a:t>
            </a:r>
          </a:p>
          <a:p>
            <a:endParaRPr lang="en-US" dirty="0"/>
          </a:p>
          <a:p>
            <a:r>
              <a:rPr lang="en-US" dirty="0"/>
              <a:t>What would you like about turning in your CPAP?</a:t>
            </a:r>
          </a:p>
          <a:p>
            <a:r>
              <a:rPr lang="en-US" dirty="0"/>
              <a:t>What do you not like about turning in your CPAP?</a:t>
            </a:r>
          </a:p>
        </p:txBody>
      </p:sp>
    </p:spTree>
    <p:extLst>
      <p:ext uri="{BB962C8B-B14F-4D97-AF65-F5344CB8AC3E}">
        <p14:creationId xmlns:p14="http://schemas.microsoft.com/office/powerpoint/2010/main" val="273756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4A48-CBB4-98E3-5362-CD8F7074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Rulers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044E-21D8-AB0F-2AEE-456134DF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Rulers are rating scales that are offered to the patient to assess the person’s motivation and elicit change talk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“How important would you say it is to get your sleep apnea treated?  On a scale from 1 to 10, where 1 is not at all important to 10 is extremely important.”</a:t>
            </a:r>
          </a:p>
          <a:p>
            <a:r>
              <a:rPr lang="en-US" dirty="0"/>
              <a:t>Can ask about confidence, importance and readiness.</a:t>
            </a:r>
          </a:p>
          <a:p>
            <a:r>
              <a:rPr lang="en-US" dirty="0"/>
              <a:t>“Why did you rate it a 7 and not a 5?”</a:t>
            </a:r>
          </a:p>
          <a:p>
            <a:r>
              <a:rPr lang="en-US" dirty="0"/>
              <a:t>“What would need to happen for it to be a 9?”</a:t>
            </a:r>
          </a:p>
          <a:p>
            <a:r>
              <a:rPr lang="en-US" dirty="0"/>
              <a:t>Need to be in context of good rapport</a:t>
            </a:r>
          </a:p>
        </p:txBody>
      </p:sp>
    </p:spTree>
    <p:extLst>
      <p:ext uri="{BB962C8B-B14F-4D97-AF65-F5344CB8AC3E}">
        <p14:creationId xmlns:p14="http://schemas.microsoft.com/office/powerpoint/2010/main" val="419593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361-CB13-A88A-9046-F0824B53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Using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2A26-EC4A-6C2D-3DBC-4FA2BA22B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Personalized feedback based on the patient’s concerns</a:t>
            </a:r>
          </a:p>
          <a:p>
            <a:r>
              <a:rPr lang="en-US" dirty="0"/>
              <a:t>Results are offered, as opposed to given</a:t>
            </a:r>
          </a:p>
          <a:p>
            <a:r>
              <a:rPr lang="en-US" dirty="0"/>
              <a:t>Comparison of the patient’s scores with normative data</a:t>
            </a:r>
          </a:p>
          <a:p>
            <a:r>
              <a:rPr lang="en-US" dirty="0"/>
              <a:t>Use the feedback to solicit the patient’s reactions, e.g.,  “What do you think about this?”</a:t>
            </a:r>
          </a:p>
          <a:p>
            <a:r>
              <a:rPr lang="en-US" dirty="0"/>
              <a:t>Look for the patient’s non-verbal communication</a:t>
            </a:r>
          </a:p>
          <a:p>
            <a:r>
              <a:rPr lang="en-US" dirty="0"/>
              <a:t>Reflect and elaborate on change talk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0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EEFD-00E4-C56E-DEB9-AACA803C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Assessment in Motivational Interviewing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155BF-921C-213F-5858-4BD513F4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Aloia, PhD, National Jewish Health, Denver, CO</a:t>
            </a:r>
          </a:p>
          <a:p>
            <a:r>
              <a:rPr lang="en-US" dirty="0"/>
              <a:t>24 sleep apnea patients</a:t>
            </a:r>
          </a:p>
          <a:p>
            <a:r>
              <a:rPr lang="en-US" dirty="0"/>
              <a:t>12 shown video of someone else’s sleep apnea</a:t>
            </a:r>
          </a:p>
          <a:p>
            <a:r>
              <a:rPr lang="en-US" dirty="0"/>
              <a:t>12 shown video of their own sleep apnea</a:t>
            </a:r>
          </a:p>
          <a:p>
            <a:r>
              <a:rPr lang="en-US" dirty="0"/>
              <a:t>Those who viewed themselves used CPAP for two more</a:t>
            </a:r>
          </a:p>
          <a:p>
            <a:pPr marL="0" indent="0">
              <a:buNone/>
            </a:pPr>
            <a:r>
              <a:rPr lang="en-US" dirty="0"/>
              <a:t>	hours per night than those that saw someone </a:t>
            </a:r>
          </a:p>
          <a:p>
            <a:pPr marL="0" indent="0">
              <a:buNone/>
            </a:pPr>
            <a:r>
              <a:rPr lang="en-US" dirty="0"/>
              <a:t>	else, at three months follow up</a:t>
            </a:r>
          </a:p>
        </p:txBody>
      </p:sp>
      <p:pic>
        <p:nvPicPr>
          <p:cNvPr id="9" name="Picture 8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D65D39F4-1F83-6EE7-E032-84032FC7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03" y="3753609"/>
            <a:ext cx="23526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4A48-CBB4-98E3-5362-CD8F7074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What’s Next? /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044E-21D8-AB0F-2AEE-456134DF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“So, what do you make of this now?”</a:t>
            </a:r>
          </a:p>
          <a:p>
            <a:r>
              <a:rPr lang="en-US" dirty="0"/>
              <a:t>“So what are you thinking about sleep apnea, now?”</a:t>
            </a:r>
          </a:p>
          <a:p>
            <a:r>
              <a:rPr lang="en-US" dirty="0"/>
              <a:t>“What do you think you’ll do?”</a:t>
            </a:r>
          </a:p>
          <a:p>
            <a:r>
              <a:rPr lang="en-US" dirty="0"/>
              <a:t>“What would be a first step for you?”</a:t>
            </a:r>
          </a:p>
          <a:p>
            <a:endParaRPr lang="en-US" dirty="0"/>
          </a:p>
          <a:p>
            <a:r>
              <a:rPr lang="en-US" dirty="0"/>
              <a:t>Patient hears all the accumulated arguments for change that the patient has given (change talk)</a:t>
            </a:r>
          </a:p>
          <a:p>
            <a:r>
              <a:rPr lang="en-US" dirty="0"/>
              <a:t>Shows you have been listening.</a:t>
            </a:r>
          </a:p>
          <a:p>
            <a:r>
              <a:rPr lang="en-US" dirty="0"/>
              <a:t>Catches if you have missed anything, “is there anything else?”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5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4EC5-BBFC-CD72-5EA4-B953AE95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Motivational Interviewing in CPAP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60E4-6FC2-3955-C581-BBBB6285E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Aloia, MS et al., Sleep and Breathing, 5, 2001</a:t>
            </a:r>
          </a:p>
          <a:p>
            <a:r>
              <a:rPr lang="en-US" dirty="0"/>
              <a:t>Aloia, MS et al, Behavioral Sleep Medicine, 2(4), 2004 (manual)</a:t>
            </a:r>
          </a:p>
          <a:p>
            <a:r>
              <a:rPr lang="en-US" dirty="0"/>
              <a:t>Aloia, MS, et al, Behavioral Sleep Medicine, 5(2), 2007</a:t>
            </a:r>
          </a:p>
          <a:p>
            <a:r>
              <a:rPr lang="en-US" dirty="0"/>
              <a:t>Olsen, S et al, Journal of Consulting and Clinical Psychology, 80(1), 2011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16FA4B0-63F6-C4EE-06FE-E2C3E33E2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4002157"/>
            <a:ext cx="3157710" cy="2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1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CB31-C4AF-F2E7-2560-2E144E11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Motivational Interviewing: </a:t>
            </a:r>
            <a:br>
              <a:rPr lang="en-US" dirty="0"/>
            </a:br>
            <a:r>
              <a:rPr lang="en-US" dirty="0"/>
              <a:t>Alcohol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188C-A818-7FAB-2CC0-4E451F03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principles and techniques of motivational interviewing do you see in this video?</a:t>
            </a:r>
          </a:p>
          <a:p>
            <a:r>
              <a:rPr lang="en-US" dirty="0"/>
              <a:t>How is the patient responding to this method of interaction?</a:t>
            </a:r>
          </a:p>
          <a:p>
            <a:r>
              <a:rPr lang="en-US" dirty="0"/>
              <a:t>What stage of change do you see her in?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(Video on </a:t>
            </a:r>
            <a:r>
              <a:rPr lang="en-US"/>
              <a:t>next slide)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7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Motivational Interviewing - Good Example - Alan Lyme">
            <a:hlinkClick r:id="" action="ppaction://media"/>
            <a:extLst>
              <a:ext uri="{FF2B5EF4-FFF2-40B4-BE49-F238E27FC236}">
                <a16:creationId xmlns:a16="http://schemas.microsoft.com/office/drawing/2014/main" id="{98BE8272-55ED-4E17-00FF-4A50214A84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4582" y="336884"/>
            <a:ext cx="10368301" cy="5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0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4648200" cy="5029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The 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1"/>
            <a:ext cx="1158239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Catherine Loomis</a:t>
            </a:r>
          </a:p>
          <a:p>
            <a:pPr marL="0" indent="0">
              <a:buNone/>
            </a:pPr>
            <a:r>
              <a:rPr lang="en-US" sz="2000" dirty="0"/>
              <a:t>414-698-2654</a:t>
            </a:r>
          </a:p>
          <a:p>
            <a:pPr marL="0" indent="0">
              <a:buNone/>
            </a:pPr>
            <a:r>
              <a:rPr lang="en-US" sz="2000" dirty="0"/>
              <a:t>drloomis@restorativesleep.net</a:t>
            </a:r>
          </a:p>
        </p:txBody>
      </p:sp>
      <p:pic>
        <p:nvPicPr>
          <p:cNvPr id="5" name="Picture 4" descr="RestorativeSleep_logo(CMYK)">
            <a:extLst>
              <a:ext uri="{FF2B5EF4-FFF2-40B4-BE49-F238E27FC236}">
                <a16:creationId xmlns:a16="http://schemas.microsoft.com/office/drawing/2014/main" id="{0E689739-2DD3-4AB9-B016-B8CCBC72A4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" y="4101465"/>
            <a:ext cx="3145155" cy="54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15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A410-6BA2-450D-6792-A188ABDC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Phones before bed">
            <a:hlinkClick r:id="" action="ppaction://media"/>
            <a:extLst>
              <a:ext uri="{FF2B5EF4-FFF2-40B4-BE49-F238E27FC236}">
                <a16:creationId xmlns:a16="http://schemas.microsoft.com/office/drawing/2014/main" id="{0494EB49-A83F-5999-56D6-481E74B464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FEA0-855B-9B33-5FC5-37E7C8DE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4D996-8A9D-3B68-174A-7FC47389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Motivational Interviewing (MI)</a:t>
            </a:r>
          </a:p>
          <a:p>
            <a:r>
              <a:rPr lang="en-US" dirty="0"/>
              <a:t>History of Motivational Interviewing</a:t>
            </a:r>
          </a:p>
          <a:p>
            <a:r>
              <a:rPr lang="en-US" dirty="0"/>
              <a:t>Transtheoretical Model (Stages of Change)</a:t>
            </a:r>
          </a:p>
          <a:p>
            <a:r>
              <a:rPr lang="en-US" dirty="0"/>
              <a:t>Motivational Interviewing methods and techniques</a:t>
            </a:r>
          </a:p>
          <a:p>
            <a:r>
              <a:rPr lang="en-US" dirty="0"/>
              <a:t>Video example (woman with alcohol use)</a:t>
            </a:r>
          </a:p>
        </p:txBody>
      </p:sp>
      <p:pic>
        <p:nvPicPr>
          <p:cNvPr id="4" name="Picture 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43F2054-90CE-0E46-B8C2-FC9153778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1" t="22227" r="6022" b="20798"/>
          <a:stretch/>
        </p:blipFill>
        <p:spPr>
          <a:xfrm>
            <a:off x="7981950" y="1352550"/>
            <a:ext cx="3581400" cy="2338388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35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CEC0-07B0-2365-0381-B69A312D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Motivational Interviewing?</a:t>
            </a:r>
            <a:br>
              <a:rPr lang="en-US" dirty="0"/>
            </a:br>
            <a:r>
              <a:rPr lang="en-US" sz="3200" dirty="0"/>
              <a:t>(William Miller, Stephen Rollnick, 1991)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5136-6620-001F-F65F-B2370997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i="1" dirty="0"/>
              <a:t>A client-centered directive method for enhancing intrinsic motivation to change, by exploring and resolving ambivalence.  MI helps to examine discrepancy between current behavior and client’s self-identified goals and values</a:t>
            </a:r>
          </a:p>
          <a:p>
            <a:r>
              <a:rPr lang="en-US" dirty="0"/>
              <a:t>Applied to many areas in healthcare</a:t>
            </a:r>
          </a:p>
          <a:p>
            <a:r>
              <a:rPr lang="en-US" dirty="0"/>
              <a:t>Empirical validation </a:t>
            </a:r>
          </a:p>
          <a:p>
            <a:endParaRPr lang="en-US" dirty="0"/>
          </a:p>
          <a:p>
            <a:r>
              <a:rPr lang="en-US" dirty="0"/>
              <a:t>(Video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253131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ifting the Burden in Motivational Interviewing">
            <a:hlinkClick r:id="" action="ppaction://media"/>
            <a:extLst>
              <a:ext uri="{FF2B5EF4-FFF2-40B4-BE49-F238E27FC236}">
                <a16:creationId xmlns:a16="http://schemas.microsoft.com/office/drawing/2014/main" id="{9191633D-ECA5-2BE8-912A-471B421178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625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E964-921B-07D9-FE68-7DB06D6C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Motivational Interviewing: Addictions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4DAC-22D9-BD94-6EAA-BBFAB72F5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Traditional approach:</a:t>
            </a:r>
          </a:p>
          <a:p>
            <a:pPr lvl="1"/>
            <a:r>
              <a:rPr lang="en-US" dirty="0"/>
              <a:t>Patient has to accept diagnosis, problem</a:t>
            </a:r>
          </a:p>
          <a:p>
            <a:pPr lvl="1"/>
            <a:r>
              <a:rPr lang="en-US" dirty="0"/>
              <a:t>Acceptance of personality pathology</a:t>
            </a:r>
          </a:p>
          <a:p>
            <a:pPr lvl="1"/>
            <a:r>
              <a:rPr lang="en-US" dirty="0"/>
              <a:t>Therapist gives evidence of problem</a:t>
            </a:r>
          </a:p>
          <a:p>
            <a:pPr lvl="1"/>
            <a:r>
              <a:rPr lang="en-US" dirty="0"/>
              <a:t>Push back is seen as denial</a:t>
            </a:r>
          </a:p>
          <a:p>
            <a:pPr lvl="1"/>
            <a:r>
              <a:rPr lang="en-US" dirty="0"/>
              <a:t>Argumentation and correction</a:t>
            </a:r>
          </a:p>
          <a:p>
            <a:pPr lvl="1"/>
            <a:r>
              <a:rPr lang="en-US" dirty="0"/>
              <a:t>Goals and strategies of change are prescribed by professional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373F6-47EB-DB73-7A4C-1A019DA485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Motivational Interviewing:</a:t>
            </a:r>
          </a:p>
          <a:p>
            <a:pPr lvl="1"/>
            <a:r>
              <a:rPr lang="en-US" dirty="0"/>
              <a:t>Patient doesn’t need to accept label to change</a:t>
            </a:r>
          </a:p>
          <a:p>
            <a:pPr lvl="1"/>
            <a:r>
              <a:rPr lang="en-US" dirty="0"/>
              <a:t>Emphasis on personal choice and responsibility</a:t>
            </a:r>
          </a:p>
          <a:p>
            <a:pPr lvl="1"/>
            <a:r>
              <a:rPr lang="en-US" dirty="0"/>
              <a:t>Objective evaluation of problem</a:t>
            </a:r>
          </a:p>
          <a:p>
            <a:pPr lvl="1"/>
            <a:r>
              <a:rPr lang="en-US" dirty="0"/>
              <a:t>Push back could be caused by the interaction</a:t>
            </a:r>
          </a:p>
          <a:p>
            <a:pPr lvl="1"/>
            <a:r>
              <a:rPr lang="en-US" dirty="0"/>
              <a:t>Reflection</a:t>
            </a:r>
          </a:p>
          <a:p>
            <a:pPr lvl="1"/>
            <a:r>
              <a:rPr lang="en-US" dirty="0"/>
              <a:t>Goals and strategies are negotiated</a:t>
            </a:r>
          </a:p>
        </p:txBody>
      </p:sp>
    </p:spTree>
    <p:extLst>
      <p:ext uri="{BB962C8B-B14F-4D97-AF65-F5344CB8AC3E}">
        <p14:creationId xmlns:p14="http://schemas.microsoft.com/office/powerpoint/2010/main" val="290036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ithfriendship.com/images/h/37307/Transtheoretical--model-pict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43550" cy="35433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Transtheoretical Model</a:t>
            </a:r>
            <a:b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(James O. Prochaska, Carlos DiClemente, 1983)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4744-58CE-369D-3573-F2D69CD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Sustain Talk vs Change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AE53-8FF5-DCC4-41CB-1B15181C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Ambivalence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“Using CPAP could help me to feel better, but there’s no way I would wear that mask!”</a:t>
            </a:r>
          </a:p>
          <a:p>
            <a:pPr lvl="1"/>
            <a:endParaRPr lang="en-US" b="1" dirty="0"/>
          </a:p>
          <a:p>
            <a:r>
              <a:rPr lang="en-US" b="1" dirty="0"/>
              <a:t>Change talk</a:t>
            </a:r>
            <a:r>
              <a:rPr lang="en-US" dirty="0"/>
              <a:t>: patient speech that favors movement in the direction of change </a:t>
            </a:r>
          </a:p>
          <a:p>
            <a:pPr lvl="1"/>
            <a:r>
              <a:rPr lang="en-US" dirty="0"/>
              <a:t>Includes: </a:t>
            </a:r>
            <a:r>
              <a:rPr lang="en-US" u="sng" dirty="0"/>
              <a:t>D</a:t>
            </a:r>
            <a:r>
              <a:rPr lang="en-US" dirty="0"/>
              <a:t>esire, </a:t>
            </a:r>
            <a:r>
              <a:rPr lang="en-US" u="sng" dirty="0"/>
              <a:t>A</a:t>
            </a:r>
            <a:r>
              <a:rPr lang="en-US" dirty="0"/>
              <a:t>bility, </a:t>
            </a:r>
            <a:r>
              <a:rPr lang="en-US" u="sng" dirty="0"/>
              <a:t>R</a:t>
            </a:r>
            <a:r>
              <a:rPr lang="en-US" dirty="0"/>
              <a:t>easons, </a:t>
            </a:r>
            <a:r>
              <a:rPr lang="en-US" u="sng" dirty="0"/>
              <a:t>N</a:t>
            </a:r>
            <a:r>
              <a:rPr lang="en-US" dirty="0"/>
              <a:t>eed (DARN) 	 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lang="en-US" dirty="0"/>
              <a:t>    commitment, taking steps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“I wish I could stop smoking (desire), because I’d have whiter teeth (reason)”</a:t>
            </a:r>
          </a:p>
          <a:p>
            <a:endParaRPr lang="en-US" dirty="0"/>
          </a:p>
          <a:p>
            <a:r>
              <a:rPr lang="en-US" b="1" dirty="0"/>
              <a:t>Sustain talk</a:t>
            </a:r>
            <a:r>
              <a:rPr lang="en-US" dirty="0"/>
              <a:t>: is client speech that favors the status quo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 need to lose some weight, </a:t>
            </a:r>
            <a:r>
              <a:rPr lang="en-US" u="sng" dirty="0"/>
              <a:t>but I hate exercising.”</a:t>
            </a:r>
          </a:p>
          <a:p>
            <a:r>
              <a:rPr lang="en-US" dirty="0"/>
              <a:t>“I mean to take my medication, </a:t>
            </a:r>
            <a:r>
              <a:rPr lang="en-US" u="sng" dirty="0"/>
              <a:t>but I keep forgetting.”</a:t>
            </a:r>
          </a:p>
          <a:p>
            <a:r>
              <a:rPr lang="en-US" u="sng" dirty="0"/>
              <a:t>“Checking the news before bed helps me be an informed citizen.”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4A48-CBB4-98E3-5362-CD8F7074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 Concepts and Techniques:</a:t>
            </a:r>
            <a:br>
              <a:rPr lang="en-US" dirty="0"/>
            </a:br>
            <a:r>
              <a:rPr lang="en-US" dirty="0"/>
              <a:t>Reflective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044E-21D8-AB0F-2AEE-456134DF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Reflective listening involves reflecting back to the patient what they are saying and meaning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It sounds like you….  You’re feeling…. It seems to you that…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Reflect resistance, sustain talk</a:t>
            </a:r>
          </a:p>
          <a:p>
            <a:pPr lvl="1"/>
            <a:r>
              <a:rPr lang="en-US" dirty="0"/>
              <a:t>Patient: “Well, I do drink most days, but not that much really.”</a:t>
            </a:r>
          </a:p>
          <a:p>
            <a:pPr lvl="1"/>
            <a:r>
              <a:rPr lang="en-US" dirty="0"/>
              <a:t>Practitioner: “You’re a pretty light drinker.”</a:t>
            </a:r>
          </a:p>
          <a:p>
            <a:pPr lvl="1"/>
            <a:r>
              <a:rPr lang="en-US" dirty="0"/>
              <a:t>Patient:  “Well, I’m not sure about that…”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Patient: “I don’t believe this sleep study. I don’t think my sleep apnea is that bad.”</a:t>
            </a:r>
          </a:p>
          <a:p>
            <a:pPr lvl="1"/>
            <a:r>
              <a:rPr lang="en-US" dirty="0"/>
              <a:t>Practitioner: “Your sleep apnea hasn’t caused you any problems.”</a:t>
            </a:r>
          </a:p>
          <a:p>
            <a:pPr lvl="1"/>
            <a:endParaRPr lang="en-US" dirty="0"/>
          </a:p>
          <a:p>
            <a:r>
              <a:rPr lang="en-US" dirty="0"/>
              <a:t>Reflect change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7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1078</Words>
  <Application>Microsoft Office PowerPoint</Application>
  <PresentationFormat>Widescreen</PresentationFormat>
  <Paragraphs>156</Paragraphs>
  <Slides>19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Office Theme</vt:lpstr>
      <vt:lpstr>Motivational Interviewing: Conversations that Facilitate Adherence to Sleep Apnea Treatment </vt:lpstr>
      <vt:lpstr>PowerPoint Presentation</vt:lpstr>
      <vt:lpstr>Presentation Outline</vt:lpstr>
      <vt:lpstr>What is Motivational Interviewing? (William Miller, Stephen Rollnick, 1991)</vt:lpstr>
      <vt:lpstr>PowerPoint Presentation</vt:lpstr>
      <vt:lpstr>History of Motivational Interviewing: Addictions</vt:lpstr>
      <vt:lpstr>Transtheoretical Model  (James O. Prochaska, Carlos DiClemente, 1983)</vt:lpstr>
      <vt:lpstr>MI Concepts and Techniques: Sustain Talk vs Change Talk</vt:lpstr>
      <vt:lpstr>MI Concepts and Techniques: Reflective Listening</vt:lpstr>
      <vt:lpstr>MI Concepts and Techniques: Asking</vt:lpstr>
      <vt:lpstr>MI Concepts and Techniques: Pros and Cons (Decisional Balance)</vt:lpstr>
      <vt:lpstr>MI Concepts and Techniques: Rulers</vt:lpstr>
      <vt:lpstr>MI Concepts and Techniques: Using Assessment</vt:lpstr>
      <vt:lpstr>Example of Assessment in Motivational Interviewing</vt:lpstr>
      <vt:lpstr>MI Concepts and Techniques: What’s Next? / Summary</vt:lpstr>
      <vt:lpstr>Motivational Interviewing in CPAP Adherence</vt:lpstr>
      <vt:lpstr>Example of Motivational Interviewing:  Alcohol Use</vt:lpstr>
      <vt:lpstr>PowerPoint Presentation</vt:lpstr>
      <vt:lpstr>  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Loomis</dc:creator>
  <cp:lastModifiedBy>Sue Hoefs</cp:lastModifiedBy>
  <cp:revision>41</cp:revision>
  <dcterms:created xsi:type="dcterms:W3CDTF">2023-03-05T16:27:17Z</dcterms:created>
  <dcterms:modified xsi:type="dcterms:W3CDTF">2024-05-10T17:12:48Z</dcterms:modified>
</cp:coreProperties>
</file>